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8"/>
  </p:notesMasterIdLst>
  <p:handoutMasterIdLst>
    <p:handoutMasterId r:id="rId39"/>
  </p:handoutMasterIdLst>
  <p:sldIdLst>
    <p:sldId id="487" r:id="rId6"/>
    <p:sldId id="465" r:id="rId7"/>
    <p:sldId id="496" r:id="rId8"/>
    <p:sldId id="463" r:id="rId9"/>
    <p:sldId id="503" r:id="rId10"/>
    <p:sldId id="466" r:id="rId11"/>
    <p:sldId id="504" r:id="rId12"/>
    <p:sldId id="498" r:id="rId13"/>
    <p:sldId id="505" r:id="rId14"/>
    <p:sldId id="492" r:id="rId15"/>
    <p:sldId id="469" r:id="rId16"/>
    <p:sldId id="470" r:id="rId17"/>
    <p:sldId id="471" r:id="rId18"/>
    <p:sldId id="472" r:id="rId19"/>
    <p:sldId id="473" r:id="rId20"/>
    <p:sldId id="474" r:id="rId21"/>
    <p:sldId id="475" r:id="rId22"/>
    <p:sldId id="506" r:id="rId23"/>
    <p:sldId id="499" r:id="rId24"/>
    <p:sldId id="489" r:id="rId25"/>
    <p:sldId id="479" r:id="rId26"/>
    <p:sldId id="480" r:id="rId27"/>
    <p:sldId id="481" r:id="rId28"/>
    <p:sldId id="482" r:id="rId29"/>
    <p:sldId id="483" r:id="rId30"/>
    <p:sldId id="484" r:id="rId31"/>
    <p:sldId id="485" r:id="rId32"/>
    <p:sldId id="502" r:id="rId33"/>
    <p:sldId id="486" r:id="rId34"/>
    <p:sldId id="493" r:id="rId35"/>
    <p:sldId id="494" r:id="rId36"/>
    <p:sldId id="495"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an Sealey" initials="" lastIdx="5" clrIdx="0"/>
  <p:cmAuthor id="1" name="Thomas Duda" initials="" lastIdx="1" clrIdx="1"/>
  <p:cmAuthor id="2" name="Todd Schulte"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90E"/>
    <a:srgbClr val="1B62A5"/>
    <a:srgbClr val="008374"/>
    <a:srgbClr val="000000"/>
    <a:srgbClr val="F8F8F8"/>
    <a:srgbClr val="CFD728"/>
    <a:srgbClr val="00B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autoAdjust="0"/>
    <p:restoredTop sz="84049" autoAdjust="0"/>
  </p:normalViewPr>
  <p:slideViewPr>
    <p:cSldViewPr snapToGrid="0" snapToObjects="1" showGuides="1">
      <p:cViewPr varScale="1">
        <p:scale>
          <a:sx n="95" d="100"/>
          <a:sy n="95" d="100"/>
        </p:scale>
        <p:origin x="-1050" y="-102"/>
      </p:cViewPr>
      <p:guideLst>
        <p:guide orient="horz" pos="2555"/>
        <p:guide orient="horz" pos="3107"/>
        <p:guide pos="287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819999-F1EB-7845-A353-4265AC5D1617}" type="datetimeFigureOut">
              <a:rPr lang="en-US" smtClean="0"/>
              <a:t>9/20/2017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866134-F970-A64E-93A1-76C1384F0609}" type="slidenum">
              <a:rPr lang="en-US" smtClean="0"/>
              <a:t>‹#›</a:t>
            </a:fld>
            <a:endParaRPr lang="en-US"/>
          </a:p>
        </p:txBody>
      </p:sp>
    </p:spTree>
    <p:extLst>
      <p:ext uri="{BB962C8B-B14F-4D97-AF65-F5344CB8AC3E}">
        <p14:creationId xmlns:p14="http://schemas.microsoft.com/office/powerpoint/2010/main" val="4148245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60121-B61E-0C46-9184-D6BE84363536}" type="datetimeFigureOut">
              <a:rPr lang="en-US" smtClean="0"/>
              <a:t>9/20/2017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5C883-6EC2-9640-ABCC-EF7DD24AD61E}" type="slidenum">
              <a:rPr lang="en-US" smtClean="0"/>
              <a:t>‹#›</a:t>
            </a:fld>
            <a:endParaRPr lang="en-US"/>
          </a:p>
        </p:txBody>
      </p:sp>
    </p:spTree>
    <p:extLst>
      <p:ext uri="{BB962C8B-B14F-4D97-AF65-F5344CB8AC3E}">
        <p14:creationId xmlns:p14="http://schemas.microsoft.com/office/powerpoint/2010/main" val="1765198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1</a:t>
            </a:fld>
            <a:endParaRPr lang="en-US"/>
          </a:p>
        </p:txBody>
      </p:sp>
    </p:spTree>
    <p:extLst>
      <p:ext uri="{BB962C8B-B14F-4D97-AF65-F5344CB8AC3E}">
        <p14:creationId xmlns:p14="http://schemas.microsoft.com/office/powerpoint/2010/main" val="515471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iPass partners</a:t>
            </a:r>
            <a:r>
              <a:rPr lang="en-US" sz="1200" b="0" kern="1200" baseline="0" dirty="0" smtClean="0">
                <a:solidFill>
                  <a:schemeClr val="tx1"/>
                </a:solidFill>
                <a:effectLst/>
                <a:latin typeface="+mn-lt"/>
                <a:ea typeface="+mn-ea"/>
                <a:cs typeface="+mn-cs"/>
              </a:rPr>
              <a:t> include the world’s largest networks, such as ATT in North America, Deutsche Telecom in Europe and NTT </a:t>
            </a:r>
            <a:r>
              <a:rPr lang="en-US" sz="1200" b="0" kern="1200" baseline="0" dirty="0" err="1" smtClean="0">
                <a:solidFill>
                  <a:schemeClr val="tx1"/>
                </a:solidFill>
                <a:effectLst/>
                <a:latin typeface="+mn-lt"/>
                <a:ea typeface="+mn-ea"/>
                <a:cs typeface="+mn-cs"/>
              </a:rPr>
              <a:t>Docomo</a:t>
            </a:r>
            <a:r>
              <a:rPr lang="en-US" sz="1200" b="0" kern="1200" baseline="0" dirty="0" smtClean="0">
                <a:solidFill>
                  <a:schemeClr val="tx1"/>
                </a:solidFill>
                <a:effectLst/>
                <a:latin typeface="+mn-lt"/>
                <a:ea typeface="+mn-ea"/>
                <a:cs typeface="+mn-cs"/>
              </a:rPr>
              <a:t> in Asia. iPass customers get access to more than 160 of the world’s best networks. </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A5C883-6EC2-9640-ABCC-EF7DD24AD61E}" type="slidenum">
              <a:rPr lang="en-US" smtClean="0"/>
              <a:t>10</a:t>
            </a:fld>
            <a:endParaRPr lang="en-US"/>
          </a:p>
        </p:txBody>
      </p:sp>
    </p:spTree>
    <p:extLst>
      <p:ext uri="{BB962C8B-B14F-4D97-AF65-F5344CB8AC3E}">
        <p14:creationId xmlns:p14="http://schemas.microsoft.com/office/powerpoint/2010/main" val="32772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iPass makes</a:t>
            </a:r>
            <a:r>
              <a:rPr lang="en-US" baseline="0" dirty="0" smtClean="0"/>
              <a:t> is easy for </a:t>
            </a:r>
            <a:r>
              <a:rPr lang="en-US" dirty="0" smtClean="0"/>
              <a:t>end users and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end users: </a:t>
            </a:r>
          </a:p>
          <a:p>
            <a:pPr marL="182880" indent="-182880">
              <a:spcBef>
                <a:spcPts val="600"/>
              </a:spcBef>
              <a:buFont typeface="Arial"/>
              <a:buChar char="•"/>
            </a:pPr>
            <a:r>
              <a:rPr lang="en-US" sz="1200" dirty="0" smtClean="0">
                <a:solidFill>
                  <a:srgbClr val="FFFFFF"/>
                </a:solidFill>
              </a:rPr>
              <a:t>No need to look for a free hotspot</a:t>
            </a:r>
          </a:p>
          <a:p>
            <a:pPr marL="182880" indent="-182880">
              <a:spcBef>
                <a:spcPts val="600"/>
              </a:spcBef>
              <a:buFont typeface="Arial"/>
              <a:buChar char="•"/>
            </a:pPr>
            <a:r>
              <a:rPr lang="en-US" sz="1200" dirty="0" smtClean="0">
                <a:solidFill>
                  <a:srgbClr val="FFFFFF"/>
                </a:solidFill>
              </a:rPr>
              <a:t>No need to enter personal information in order to connect</a:t>
            </a:r>
          </a:p>
          <a:p>
            <a:pPr marL="182880" indent="-182880">
              <a:spcBef>
                <a:spcPts val="600"/>
              </a:spcBef>
              <a:buFont typeface="Arial"/>
              <a:buChar char="•"/>
            </a:pPr>
            <a:r>
              <a:rPr lang="en-US" sz="1200" dirty="0" smtClean="0">
                <a:solidFill>
                  <a:srgbClr val="FFFFFF"/>
                </a:solidFill>
              </a:rPr>
              <a:t>No need to submit expenses for connectivity</a:t>
            </a:r>
          </a:p>
          <a:p>
            <a:pPr marL="182880" indent="-182880">
              <a:spcBef>
                <a:spcPts val="600"/>
              </a:spcBef>
              <a:buFont typeface="Arial"/>
              <a:buChar char="•"/>
            </a:pPr>
            <a:r>
              <a:rPr lang="en-US" sz="1200" dirty="0" smtClean="0">
                <a:solidFill>
                  <a:srgbClr val="FFFFFF"/>
                </a:solidFill>
              </a:rPr>
              <a:t>Easy access with single sign-on</a:t>
            </a:r>
          </a:p>
          <a:p>
            <a:pPr marL="182880" indent="-182880">
              <a:spcBef>
                <a:spcPts val="600"/>
              </a:spcBef>
              <a:buFont typeface="Arial"/>
              <a:buChar char="•"/>
            </a:pPr>
            <a:endParaRPr lang="en-US" sz="1200" dirty="0" smtClean="0">
              <a:solidFill>
                <a:srgbClr val="FFFFFF"/>
              </a:solidFill>
            </a:endParaRPr>
          </a:p>
          <a:p>
            <a:pPr marL="0" indent="0">
              <a:spcBef>
                <a:spcPts val="600"/>
              </a:spcBef>
              <a:buFont typeface="Arial"/>
              <a:buNone/>
            </a:pPr>
            <a:r>
              <a:rPr lang="en-US" sz="1200" dirty="0" smtClean="0">
                <a:solidFill>
                  <a:srgbClr val="FFFFFF"/>
                </a:solidFill>
              </a:rPr>
              <a:t>For IT: </a:t>
            </a:r>
          </a:p>
          <a:p>
            <a:pPr marL="182880" indent="-182880">
              <a:spcBef>
                <a:spcPts val="600"/>
              </a:spcBef>
              <a:buClrTx/>
              <a:buFont typeface="Arial"/>
              <a:buChar char="•"/>
            </a:pPr>
            <a:r>
              <a:rPr lang="en-US" sz="1200" dirty="0" smtClean="0">
                <a:solidFill>
                  <a:srgbClr val="FFFFFF"/>
                </a:solidFill>
              </a:rPr>
              <a:t>Easy deployment with one-click activation</a:t>
            </a:r>
          </a:p>
          <a:p>
            <a:pPr marL="182880" indent="-182880">
              <a:spcBef>
                <a:spcPts val="600"/>
              </a:spcBef>
              <a:buClrTx/>
              <a:buFont typeface="Arial"/>
              <a:buChar char="•"/>
            </a:pPr>
            <a:r>
              <a:rPr lang="en-US" sz="1200" dirty="0" smtClean="0">
                <a:solidFill>
                  <a:srgbClr val="FFFFFF"/>
                </a:solidFill>
              </a:rPr>
              <a:t>Easy credential management with one-time password</a:t>
            </a:r>
          </a:p>
          <a:p>
            <a:pPr marL="182880" indent="-182880">
              <a:spcBef>
                <a:spcPts val="600"/>
              </a:spcBef>
              <a:buClrTx/>
              <a:buFont typeface="Arial"/>
              <a:buChar char="•"/>
            </a:pPr>
            <a:r>
              <a:rPr lang="en-US" sz="1200" dirty="0" smtClean="0">
                <a:solidFill>
                  <a:srgbClr val="FFFFFF"/>
                </a:solidFill>
              </a:rPr>
              <a:t>Easy subscriber management with cloud-based administration</a:t>
            </a:r>
          </a:p>
          <a:p>
            <a:pPr marL="182880" indent="-182880">
              <a:spcBef>
                <a:spcPts val="600"/>
              </a:spcBef>
              <a:buClrTx/>
              <a:buFont typeface="Arial"/>
              <a:buChar char="•"/>
            </a:pPr>
            <a:r>
              <a:rPr lang="en-US" sz="1200" dirty="0" smtClean="0">
                <a:solidFill>
                  <a:srgbClr val="FFFFFF"/>
                </a:solidFill>
              </a:rPr>
              <a:t>No need for extra IT resources</a:t>
            </a:r>
          </a:p>
        </p:txBody>
      </p:sp>
      <p:sp>
        <p:nvSpPr>
          <p:cNvPr id="4" name="Slide Number Placeholder 3"/>
          <p:cNvSpPr>
            <a:spLocks noGrp="1"/>
          </p:cNvSpPr>
          <p:nvPr>
            <p:ph type="sldNum" sz="quarter" idx="10"/>
          </p:nvPr>
        </p:nvSpPr>
        <p:spPr/>
        <p:txBody>
          <a:bodyPr/>
          <a:lstStyle/>
          <a:p>
            <a:fld id="{75A5C883-6EC2-9640-ABCC-EF7DD24AD61E}" type="slidenum">
              <a:rPr lang="en-US" smtClean="0"/>
              <a:t>11</a:t>
            </a:fld>
            <a:endParaRPr lang="en-US" dirty="0"/>
          </a:p>
        </p:txBody>
      </p:sp>
    </p:spTree>
    <p:extLst>
      <p:ext uri="{BB962C8B-B14F-4D97-AF65-F5344CB8AC3E}">
        <p14:creationId xmlns:p14="http://schemas.microsoft.com/office/powerpoint/2010/main" val="340377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iPass helps you ensure privacy and security: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We offer Secure authentication and identity protection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SSL encryptions means that during authentication, when credentials are passed from the device to the network, that exchange is protected by the same security that banks use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We support the use of corporate VPNs.</a:t>
            </a:r>
          </a:p>
        </p:txBody>
      </p:sp>
      <p:sp>
        <p:nvSpPr>
          <p:cNvPr id="4" name="Slide Number Placeholder 3"/>
          <p:cNvSpPr>
            <a:spLocks noGrp="1"/>
          </p:cNvSpPr>
          <p:nvPr>
            <p:ph type="sldNum" sz="quarter" idx="10"/>
          </p:nvPr>
        </p:nvSpPr>
        <p:spPr/>
        <p:txBody>
          <a:bodyPr/>
          <a:lstStyle/>
          <a:p>
            <a:fld id="{75A5C883-6EC2-9640-ABCC-EF7DD24AD61E}" type="slidenum">
              <a:rPr lang="en-US" smtClean="0"/>
              <a:t>12</a:t>
            </a:fld>
            <a:endParaRPr lang="en-US" dirty="0"/>
          </a:p>
        </p:txBody>
      </p:sp>
    </p:spTree>
    <p:extLst>
      <p:ext uri="{BB962C8B-B14F-4D97-AF65-F5344CB8AC3E}">
        <p14:creationId xmlns:p14="http://schemas.microsoft.com/office/powerpoint/2010/main" val="113578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pricing simple.</a:t>
            </a:r>
            <a:r>
              <a:rPr lang="en-US" baseline="0" dirty="0" smtClean="0"/>
              <a:t> </a:t>
            </a:r>
          </a:p>
          <a:p>
            <a:endParaRPr lang="en-US" baseline="0" dirty="0" smtClean="0"/>
          </a:p>
          <a:p>
            <a:pPr marL="171450" indent="-171450">
              <a:buFont typeface="Arial"/>
              <a:buChar char="•"/>
            </a:pPr>
            <a:r>
              <a:rPr lang="en-US" baseline="0" dirty="0" smtClean="0"/>
              <a:t>We have one flat, fee per user per month. The costs are predictable – no surprises. </a:t>
            </a:r>
          </a:p>
          <a:p>
            <a:pPr marL="171450" indent="-171450">
              <a:buFont typeface="Arial"/>
              <a:buChar char="•"/>
            </a:pPr>
            <a:r>
              <a:rPr lang="en-US" dirty="0" smtClean="0"/>
              <a:t>Price per user drops as the number of committed user licenses grows</a:t>
            </a:r>
          </a:p>
          <a:p>
            <a:pPr marL="171450" indent="-171450">
              <a:buFont typeface="Arial"/>
              <a:buChar char="•"/>
            </a:pPr>
            <a:r>
              <a:rPr lang="en-US" dirty="0" smtClean="0"/>
              <a:t>Centralized billing gives visibility into mobile connectivity costs</a:t>
            </a:r>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13</a:t>
            </a:fld>
            <a:endParaRPr lang="en-US"/>
          </a:p>
        </p:txBody>
      </p:sp>
    </p:spTree>
    <p:extLst>
      <p:ext uri="{BB962C8B-B14F-4D97-AF65-F5344CB8AC3E}">
        <p14:creationId xmlns:p14="http://schemas.microsoft.com/office/powerpoint/2010/main" val="2048567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is committed to delivering unlimited connectivity, everywhere and invisibly.  In order to meet this commitment we have developed and launched our patented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SmartConnect</a:t>
            </a:r>
            <a:r>
              <a:rPr lang="en-US" sz="1200" kern="1200" dirty="0" smtClean="0">
                <a:solidFill>
                  <a:schemeClr val="tx1"/>
                </a:solidFill>
                <a:effectLst/>
                <a:latin typeface="+mn-lt"/>
                <a:ea typeface="+mn-ea"/>
                <a:cs typeface="+mn-cs"/>
              </a:rPr>
              <a:t> platform.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SmartConnect</a:t>
            </a:r>
            <a:r>
              <a:rPr lang="en-US" sz="1200" kern="1200" dirty="0" smtClean="0">
                <a:solidFill>
                  <a:schemeClr val="tx1"/>
                </a:solidFill>
                <a:effectLst/>
                <a:latin typeface="+mn-lt"/>
                <a:ea typeface="+mn-ea"/>
                <a:cs typeface="+mn-cs"/>
              </a:rPr>
              <a:t>, we are building the first ever real-time global Wi-Fi hotspot map. The “big data” included in this global map is extremely valuable, as we now know unequivocally where hotspots are, how they perform, where they are connected, how devices are using them, and the possibilities are to improve their performance.  And we are only just beginning to tap the boundless value of this data.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14</a:t>
            </a:fld>
            <a:endParaRPr lang="en-US"/>
          </a:p>
        </p:txBody>
      </p:sp>
    </p:spTree>
    <p:extLst>
      <p:ext uri="{BB962C8B-B14F-4D97-AF65-F5344CB8AC3E}">
        <p14:creationId xmlns:p14="http://schemas.microsoft.com/office/powerpoint/2010/main" val="37682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constantly working to grow our network. iPass SmartConnect enables</a:t>
            </a:r>
            <a:r>
              <a:rPr lang="en-US" baseline="0" dirty="0" smtClean="0"/>
              <a:t> us to grow our network faster and smarter. </a:t>
            </a:r>
          </a:p>
          <a:p>
            <a:r>
              <a:rPr lang="en-US" sz="1200" kern="1200" dirty="0" smtClean="0">
                <a:solidFill>
                  <a:schemeClr val="tx1"/>
                </a:solidFill>
                <a:effectLst/>
                <a:latin typeface="+mn-lt"/>
                <a:ea typeface="+mn-ea"/>
                <a:cs typeface="+mn-cs"/>
              </a:rPr>
              <a:t>iPass SmartConnect discovers, catalogues and curates new hotspots, thereby continually improving our coverage through intelligent analysis of where our users try to connect.</a:t>
            </a:r>
            <a:endParaRPr lang="en-US" baseline="0" dirty="0" smtClean="0"/>
          </a:p>
          <a:p>
            <a:endParaRPr lang="en-US" baseline="0" dirty="0" smtClean="0"/>
          </a:p>
          <a:p>
            <a:r>
              <a:rPr lang="en-US" baseline="0" dirty="0" smtClean="0"/>
              <a:t>iPass SmartConnect i</a:t>
            </a:r>
            <a:r>
              <a:rPr lang="en-US" dirty="0" smtClean="0"/>
              <a:t>dentifies</a:t>
            </a:r>
            <a:r>
              <a:rPr lang="en-US" baseline="0" dirty="0" smtClean="0"/>
              <a:t> hotspots both in and outside the iPass network as iPass users roam.</a:t>
            </a:r>
          </a:p>
          <a:p>
            <a:endParaRPr lang="en-US" dirty="0" smtClean="0"/>
          </a:p>
          <a:p>
            <a:r>
              <a:rPr lang="en-US" dirty="0" smtClean="0"/>
              <a:t>Here you are looking at a map of Singapore. On the map are iPass hotspots</a:t>
            </a:r>
            <a:r>
              <a:rPr lang="en-US" baseline="0" dirty="0" smtClean="0"/>
              <a:t> in orange, and in blue are hotspots that we’ve discovered outside of our network, based on where our users are roaming. Now that we can see the hotspots outside of our network, we can organically curate the good, open hotspots. And for the remainder, we can identify the network providers and add the hotspots through a network agreements. </a:t>
            </a:r>
          </a:p>
          <a:p>
            <a:endParaRPr lang="en-US" baseline="0" dirty="0" smtClean="0"/>
          </a:p>
          <a:p>
            <a:r>
              <a:rPr lang="en-US" baseline="0" dirty="0" smtClean="0"/>
              <a:t>With iPass SmartConnect, we can take growth to where our users are. </a:t>
            </a:r>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15</a:t>
            </a:fld>
            <a:endParaRPr lang="en-US" dirty="0"/>
          </a:p>
        </p:txBody>
      </p:sp>
    </p:spTree>
    <p:extLst>
      <p:ext uri="{BB962C8B-B14F-4D97-AF65-F5344CB8AC3E}">
        <p14:creationId xmlns:p14="http://schemas.microsoft.com/office/powerpoint/2010/main" val="248617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smtClean="0"/>
              <a:t>Once we have discovered</a:t>
            </a:r>
            <a:r>
              <a:rPr lang="en-US" u="none" baseline="0" dirty="0" smtClean="0"/>
              <a:t> and catalogued hotspots, we can rate </a:t>
            </a:r>
            <a:r>
              <a:rPr lang="en-US" sz="1200" dirty="0" smtClean="0">
                <a:solidFill>
                  <a:schemeClr val="dk1"/>
                </a:solidFill>
                <a:sym typeface="Proxima Nova"/>
              </a:rPr>
              <a:t>hotspot performance based on criteria such as signal strength, speed, bandwidth availability, and connection success rate</a:t>
            </a:r>
          </a:p>
          <a:p>
            <a:pPr lvl="0" rtl="0">
              <a:spcBef>
                <a:spcPts val="0"/>
              </a:spcBef>
              <a:buNone/>
            </a:pPr>
            <a:r>
              <a:rPr lang="en-US" u="none" dirty="0" smtClean="0"/>
              <a:t>We can see performance throughout a venue. </a:t>
            </a:r>
          </a:p>
          <a:p>
            <a:pPr lvl="0" rtl="0">
              <a:spcBef>
                <a:spcPts val="0"/>
              </a:spcBef>
              <a:buNone/>
            </a:pPr>
            <a:endParaRPr lang="en-US" u="none" dirty="0" smtClean="0"/>
          </a:p>
          <a:p>
            <a:pPr lvl="0" rtl="0">
              <a:spcBef>
                <a:spcPts val="0"/>
              </a:spcBef>
              <a:buNone/>
            </a:pPr>
            <a:r>
              <a:rPr lang="en-US" u="none" dirty="0" smtClean="0"/>
              <a:t>Use</a:t>
            </a:r>
            <a:r>
              <a:rPr lang="en-US" u="none" baseline="0" dirty="0" smtClean="0"/>
              <a:t> cases:</a:t>
            </a:r>
          </a:p>
          <a:p>
            <a:pPr marL="171450" lvl="0" indent="-171450" rtl="0">
              <a:spcBef>
                <a:spcPts val="0"/>
              </a:spcBef>
              <a:buFont typeface="Arial"/>
              <a:buChar char="•"/>
            </a:pPr>
            <a:r>
              <a:rPr lang="en-US" u="none" baseline="0" dirty="0" smtClean="0"/>
              <a:t>Partners can optimize network performance </a:t>
            </a:r>
          </a:p>
          <a:p>
            <a:pPr marL="171450" lvl="0" indent="-171450" rtl="0">
              <a:spcBef>
                <a:spcPts val="0"/>
              </a:spcBef>
              <a:buFont typeface="Arial"/>
              <a:buChar char="•"/>
            </a:pPr>
            <a:r>
              <a:rPr lang="en-US" u="none" baseline="0" dirty="0" smtClean="0"/>
              <a:t>Hotel wants to monitor the quality of the network in different parts of the building to ensure user experience. </a:t>
            </a:r>
          </a:p>
          <a:p>
            <a:pPr marL="171450" lvl="0" indent="-171450" rtl="0">
              <a:spcBef>
                <a:spcPts val="0"/>
              </a:spcBef>
              <a:buFont typeface="Arial"/>
              <a:buChar char="•"/>
            </a:pPr>
            <a:r>
              <a:rPr lang="en-US" u="none" baseline="0" dirty="0" smtClean="0"/>
              <a:t>BT: they want to offload cellular traffic to Wi-Fi to reduce costs; to do that, they need to understand the network characteristics of the Wi-Fi network</a:t>
            </a:r>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16</a:t>
            </a:fld>
            <a:endParaRPr lang="en-US"/>
          </a:p>
        </p:txBody>
      </p:sp>
    </p:spTree>
    <p:extLst>
      <p:ext uri="{BB962C8B-B14F-4D97-AF65-F5344CB8AC3E}">
        <p14:creationId xmlns:p14="http://schemas.microsoft.com/office/powerpoint/2010/main" val="3476152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iPass SmartConnect</a:t>
            </a:r>
            <a:r>
              <a:rPr lang="en-US" sz="1200" kern="1200" dirty="0" smtClean="0">
                <a:solidFill>
                  <a:schemeClr val="tx1"/>
                </a:solidFill>
                <a:effectLst/>
                <a:latin typeface="+mn-lt"/>
                <a:ea typeface="+mn-ea"/>
                <a:cs typeface="+mn-cs"/>
              </a:rPr>
              <a:t> provides our customers a “best” connectivity experience, accessing securely the highest quality, best performing Wi-Fi hot spot that is available.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Creates the most seamless</a:t>
            </a:r>
            <a:r>
              <a:rPr lang="en-US" sz="1200" kern="1200" baseline="0" dirty="0" smtClean="0">
                <a:solidFill>
                  <a:schemeClr val="tx1"/>
                </a:solidFill>
                <a:effectLst/>
                <a:latin typeface="+mn-lt"/>
                <a:ea typeface="+mn-ea"/>
                <a:cs typeface="+mn-cs"/>
              </a:rPr>
              <a:t> Wi-Fi roaming experience available.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improves connection success.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lvl="0" indent="-347472">
              <a:spcBef>
                <a:spcPts val="0"/>
              </a:spcBef>
              <a:buSzPct val="100000"/>
              <a:buFont typeface="Arial"/>
              <a:buChar char="•"/>
            </a:pPr>
            <a:r>
              <a:rPr lang="en-US" dirty="0" smtClean="0"/>
              <a:t>Building a global quality of service (</a:t>
            </a:r>
            <a:r>
              <a:rPr lang="en-US" dirty="0" err="1" smtClean="0"/>
              <a:t>QoS</a:t>
            </a:r>
            <a:r>
              <a:rPr lang="en-US" dirty="0" smtClean="0"/>
              <a:t>) database for Wi-Fi networks</a:t>
            </a:r>
          </a:p>
          <a:p>
            <a:pPr lvl="0" indent="-347472">
              <a:spcBef>
                <a:spcPts val="400"/>
              </a:spcBef>
              <a:buSzPct val="100000"/>
              <a:buFont typeface="Arial"/>
              <a:buChar char="•"/>
            </a:pPr>
            <a:r>
              <a:rPr lang="en-US" dirty="0" smtClean="0">
                <a:solidFill>
                  <a:schemeClr val="dk1"/>
                </a:solidFill>
                <a:sym typeface="Proxima Nova"/>
              </a:rPr>
              <a:t>Continuously improves its knowledge of hotspots through machine learning</a:t>
            </a:r>
          </a:p>
          <a:p>
            <a:pPr lvl="0" indent="-347472">
              <a:spcBef>
                <a:spcPts val="400"/>
              </a:spcBef>
              <a:buSzPct val="100000"/>
              <a:buFont typeface="Arial"/>
              <a:buChar char="•"/>
            </a:pPr>
            <a:r>
              <a:rPr lang="en-US" dirty="0" smtClean="0">
                <a:solidFill>
                  <a:schemeClr val="dk1"/>
                </a:solidFill>
                <a:sym typeface="Proxima Nova"/>
              </a:rPr>
              <a:t>Auto-connects </a:t>
            </a:r>
            <a:r>
              <a:rPr lang="en-US" dirty="0" smtClean="0"/>
              <a:t>devices</a:t>
            </a:r>
            <a:r>
              <a:rPr lang="en-US" dirty="0" smtClean="0">
                <a:solidFill>
                  <a:schemeClr val="dk1"/>
                </a:solidFill>
                <a:sym typeface="Proxima Nova"/>
              </a:rPr>
              <a:t> to the best available hotspot</a:t>
            </a:r>
            <a:r>
              <a:rPr lang="en-US" dirty="0" smtClean="0"/>
              <a:t> </a:t>
            </a:r>
            <a:r>
              <a:rPr lang="en-US" dirty="0" smtClean="0">
                <a:solidFill>
                  <a:schemeClr val="dk1"/>
                </a:solidFill>
                <a:sym typeface="Proxima Nova"/>
              </a:rPr>
              <a:t>based on </a:t>
            </a:r>
            <a:r>
              <a:rPr lang="en-US" dirty="0" err="1" smtClean="0">
                <a:solidFill>
                  <a:schemeClr val="dk1"/>
                </a:solidFill>
                <a:sym typeface="Proxima Nova"/>
              </a:rPr>
              <a:t>Qo</a:t>
            </a:r>
            <a:r>
              <a:rPr lang="en-US" dirty="0" err="1" smtClean="0"/>
              <a:t>S</a:t>
            </a:r>
            <a:r>
              <a:rPr lang="en-US" dirty="0" smtClean="0"/>
              <a:t> history and user needs</a:t>
            </a:r>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17</a:t>
            </a:fld>
            <a:endParaRPr lang="en-US"/>
          </a:p>
        </p:txBody>
      </p:sp>
    </p:spTree>
    <p:extLst>
      <p:ext uri="{BB962C8B-B14F-4D97-AF65-F5344CB8AC3E}">
        <p14:creationId xmlns:p14="http://schemas.microsoft.com/office/powerpoint/2010/main" val="183214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look</a:t>
            </a:r>
            <a:r>
              <a:rPr lang="en-US" sz="1200" kern="1200" baseline="0" dirty="0" smtClean="0">
                <a:solidFill>
                  <a:schemeClr val="tx1"/>
                </a:solidFill>
                <a:effectLst/>
                <a:latin typeface="+mn-lt"/>
                <a:ea typeface="+mn-ea"/>
                <a:cs typeface="+mn-cs"/>
              </a:rPr>
              <a:t> at what the user experience is. Particularly when you are in metropolitan areas, you are likely to have multiple choices for connectivity. </a:t>
            </a:r>
          </a:p>
          <a:p>
            <a:endParaRPr lang="en-US" sz="1200" kern="1200" baseline="0" dirty="0" smtClean="0">
              <a:solidFill>
                <a:schemeClr val="tx1"/>
              </a:solidFill>
              <a:effectLst/>
              <a:latin typeface="+mn-lt"/>
              <a:ea typeface="+mn-ea"/>
              <a:cs typeface="+mn-cs"/>
            </a:endParaRPr>
          </a:p>
          <a:p>
            <a:pPr marL="228600" indent="-228600">
              <a:buAutoNum type="arabicPeriod"/>
            </a:pPr>
            <a:r>
              <a:rPr lang="en-US" sz="1200" kern="1200" baseline="0" dirty="0" smtClean="0">
                <a:solidFill>
                  <a:schemeClr val="tx1"/>
                </a:solidFill>
                <a:effectLst/>
                <a:latin typeface="+mn-lt"/>
                <a:ea typeface="+mn-ea"/>
                <a:cs typeface="+mn-cs"/>
              </a:rPr>
              <a:t>iPass identifies underperforming hotspots and removes them from the network. </a:t>
            </a:r>
          </a:p>
          <a:p>
            <a:pPr marL="228600" indent="-228600">
              <a:buAutoNum type="arabicPeriod"/>
            </a:pPr>
            <a:r>
              <a:rPr lang="en-US" sz="1200" kern="1200" baseline="0" dirty="0" smtClean="0">
                <a:solidFill>
                  <a:schemeClr val="tx1"/>
                </a:solidFill>
                <a:effectLst/>
                <a:latin typeface="+mn-lt"/>
                <a:ea typeface="+mn-ea"/>
                <a:cs typeface="+mn-cs"/>
              </a:rPr>
              <a:t>iPass SmartConnect has a self-learning algorithm that constantly updates its knowledge of hotspot performance. You might have the option to connect to hotspot that is regularly a good performer, but is congested today. iPass SmartConnect decides to pass on that network. </a:t>
            </a:r>
          </a:p>
          <a:p>
            <a:pPr marL="228600" indent="-228600">
              <a:buAutoNum type="arabicPeriod"/>
            </a:pPr>
            <a:r>
              <a:rPr lang="en-US" sz="1200" kern="1200" baseline="0" dirty="0" smtClean="0">
                <a:solidFill>
                  <a:schemeClr val="tx1"/>
                </a:solidFill>
                <a:effectLst/>
                <a:latin typeface="+mn-lt"/>
                <a:ea typeface="+mn-ea"/>
                <a:cs typeface="+mn-cs"/>
              </a:rPr>
              <a:t>iPass finds the hotspot that will provide the best user experience based on usage needs and automatically connect you.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A5C883-6EC2-9640-ABCC-EF7DD24AD61E}" type="slidenum">
              <a:rPr lang="en-US" smtClean="0"/>
              <a:t>18</a:t>
            </a:fld>
            <a:endParaRPr lang="en-US"/>
          </a:p>
        </p:txBody>
      </p:sp>
    </p:spTree>
    <p:extLst>
      <p:ext uri="{BB962C8B-B14F-4D97-AF65-F5344CB8AC3E}">
        <p14:creationId xmlns:p14="http://schemas.microsoft.com/office/powerpoint/2010/main" val="1354878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iPass SmartConnect also delivers added security, because free Wi-Fi is anything but free. </a:t>
            </a:r>
          </a:p>
          <a:p>
            <a:endParaRPr lang="en-US" dirty="0"/>
          </a:p>
          <a:p>
            <a:r>
              <a:rPr lang="en-US" dirty="0"/>
              <a:t>Research states that probably everyone with a portable device has once been connected to a public Wi-Fi network: while having a coffee, on the train, or at a hotel. </a:t>
            </a:r>
          </a:p>
          <a:p>
            <a:r>
              <a:rPr lang="en-US" dirty="0"/>
              <a:t> </a:t>
            </a:r>
          </a:p>
          <a:p>
            <a:r>
              <a:rPr lang="en-US" dirty="0"/>
              <a:t>An estimated 37.3 million users worldwide and 4.5 million Americans were the victim of phishing—or pharming—attempts, meaning payment details were stolen from hacked computers, smartphones, or website users.  Report after report shows that digital identity fraud is an increasingly common problem.  Hackers and cyber-criminals currently have many different tricks at their disposal.  But the prevalence of open, unprotected Wi-Fi networks makes life extremely easy for them.  </a:t>
            </a:r>
          </a:p>
          <a:p>
            <a:endParaRPr lang="en-US" dirty="0"/>
          </a:p>
          <a:p>
            <a:r>
              <a:rPr lang="en-US" dirty="0"/>
              <a:t>In addition, free Wi-Fi takes time and effort to find, and can introduce inconveniences of pop-ups, spam, session time-outs and slow speeds.  </a:t>
            </a:r>
          </a:p>
          <a:p>
            <a:endParaRPr lang="en-US" b="1" dirty="0">
              <a:solidFill>
                <a:srgbClr val="FFFFFF"/>
              </a:solidFill>
            </a:endParaRPr>
          </a:p>
        </p:txBody>
      </p:sp>
      <p:sp>
        <p:nvSpPr>
          <p:cNvPr id="4" name="Slide Number Placeholder 3"/>
          <p:cNvSpPr>
            <a:spLocks noGrp="1"/>
          </p:cNvSpPr>
          <p:nvPr>
            <p:ph type="sldNum" sz="quarter" idx="10"/>
          </p:nvPr>
        </p:nvSpPr>
        <p:spPr/>
        <p:txBody>
          <a:bodyPr/>
          <a:lstStyle/>
          <a:p>
            <a:fld id="{75A5C883-6EC2-9640-ABCC-EF7DD24AD61E}" type="slidenum">
              <a:rPr lang="en-US" smtClean="0"/>
              <a:t>19</a:t>
            </a:fld>
            <a:endParaRPr lang="en-US"/>
          </a:p>
        </p:txBody>
      </p:sp>
    </p:spTree>
    <p:extLst>
      <p:ext uri="{BB962C8B-B14F-4D97-AF65-F5344CB8AC3E}">
        <p14:creationId xmlns:p14="http://schemas.microsoft.com/office/powerpoint/2010/main" val="11357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live in a mobile world. </a:t>
            </a:r>
          </a:p>
          <a:p>
            <a:r>
              <a:rPr lang="en-US" sz="1200" kern="1200" dirty="0" smtClean="0">
                <a:solidFill>
                  <a:schemeClr val="tx1"/>
                </a:solidFill>
                <a:effectLst/>
                <a:latin typeface="+mn-lt"/>
                <a:ea typeface="+mn-ea"/>
                <a:cs typeface="+mn-cs"/>
              </a:rPr>
              <a:t>We all want to be connected. </a:t>
            </a:r>
          </a:p>
          <a:p>
            <a:endParaRPr lang="en-US" sz="120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--4.8 billion global mobile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2015 (according to Cisco Visual Networking Index 2015)</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smtClean="0">
                <a:solidFill>
                  <a:schemeClr val="tx1"/>
                </a:solidFill>
                <a:latin typeface="+mn-lt"/>
                <a:ea typeface="+mn-ea"/>
                <a:cs typeface="+mn-cs"/>
              </a:rPr>
              <a:t>97% say anytime, anywhere access to data and applications makes employees more effective (According to a March 2014 study of 300 SMB IT pros by Dimensional Research)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smtClean="0">
                <a:solidFill>
                  <a:schemeClr val="tx1"/>
                </a:solidFill>
                <a:latin typeface="+mn-lt"/>
                <a:ea typeface="+mn-ea"/>
                <a:cs typeface="+mn-cs"/>
              </a:rPr>
              <a:t>Super-sized screens lead to super-sized data plans.</a:t>
            </a:r>
            <a:r>
              <a:rPr lang="en-US" sz="1200" kern="1200" baseline="0" dirty="0" smtClean="0">
                <a:solidFill>
                  <a:schemeClr val="tx1"/>
                </a:solidFill>
                <a:latin typeface="+mn-lt"/>
                <a:ea typeface="+mn-ea"/>
                <a:cs typeface="+mn-cs"/>
              </a:rPr>
              <a:t> For example, </a:t>
            </a:r>
            <a:r>
              <a:rPr lang="en-US" sz="1200" kern="1200" dirty="0" smtClean="0">
                <a:solidFill>
                  <a:schemeClr val="tx1"/>
                </a:solidFill>
                <a:latin typeface="+mn-lt"/>
                <a:ea typeface="+mn-ea"/>
                <a:cs typeface="+mn-cs"/>
              </a:rPr>
              <a:t>iPhone 6 Plus generates 2 times the data of iPhone 6, and 10x the data than 3GS (According to a March 2014 study of 300 SMB IT pros by Dimensional Research)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(More data:</a:t>
            </a:r>
          </a:p>
          <a:p>
            <a:r>
              <a:rPr lang="en-US" sz="1200" kern="1200" dirty="0" smtClean="0">
                <a:solidFill>
                  <a:schemeClr val="tx1"/>
                </a:solidFill>
                <a:effectLst/>
                <a:latin typeface="+mn-lt"/>
                <a:ea typeface="+mn-ea"/>
                <a:cs typeface="+mn-cs"/>
              </a:rPr>
              <a:t>--by 2020, global mobile IP traffic will reach an annual run rate of 367 </a:t>
            </a:r>
            <a:r>
              <a:rPr lang="en-US" sz="1200" kern="1200" dirty="0" err="1" smtClean="0">
                <a:solidFill>
                  <a:schemeClr val="tx1"/>
                </a:solidFill>
                <a:effectLst/>
                <a:latin typeface="+mn-lt"/>
                <a:ea typeface="+mn-ea"/>
                <a:cs typeface="+mn-cs"/>
              </a:rPr>
              <a:t>exabytes</a:t>
            </a:r>
            <a:r>
              <a:rPr lang="en-US" sz="1200" kern="1200" dirty="0" smtClean="0">
                <a:solidFill>
                  <a:schemeClr val="tx1"/>
                </a:solidFill>
                <a:effectLst/>
                <a:latin typeface="+mn-lt"/>
                <a:ea typeface="+mn-ea"/>
                <a:cs typeface="+mn-cs"/>
              </a:rPr>
              <a:t>, up from 44 </a:t>
            </a:r>
            <a:r>
              <a:rPr lang="en-US" sz="1200" kern="1200" dirty="0" err="1" smtClean="0">
                <a:solidFill>
                  <a:schemeClr val="tx1"/>
                </a:solidFill>
                <a:effectLst/>
                <a:latin typeface="+mn-lt"/>
                <a:ea typeface="+mn-ea"/>
                <a:cs typeface="+mn-cs"/>
              </a:rPr>
              <a:t>exabytes</a:t>
            </a:r>
            <a:r>
              <a:rPr lang="en-US" sz="1200" kern="1200" dirty="0" smtClean="0">
                <a:solidFill>
                  <a:schemeClr val="tx1"/>
                </a:solidFill>
                <a:effectLst/>
                <a:latin typeface="+mn-lt"/>
                <a:ea typeface="+mn-ea"/>
                <a:cs typeface="+mn-cs"/>
              </a:rPr>
              <a:t> in 2015</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www.cisco.com</a:t>
            </a:r>
            <a:r>
              <a:rPr lang="en-US" sz="1200" kern="1200" dirty="0" smtClean="0">
                <a:solidFill>
                  <a:schemeClr val="tx1"/>
                </a:solidFill>
                <a:effectLst/>
                <a:latin typeface="+mn-lt"/>
                <a:ea typeface="+mn-ea"/>
                <a:cs typeface="+mn-cs"/>
              </a:rPr>
              <a:t>/c/en/us/solutions/collateral/service-provider/visual-networking-index-</a:t>
            </a:r>
            <a:r>
              <a:rPr lang="en-US" sz="1200" kern="1200" dirty="0" err="1" smtClean="0">
                <a:solidFill>
                  <a:schemeClr val="tx1"/>
                </a:solidFill>
                <a:effectLst/>
                <a:latin typeface="+mn-lt"/>
                <a:ea typeface="+mn-ea"/>
                <a:cs typeface="+mn-cs"/>
              </a:rPr>
              <a:t>vni</a:t>
            </a:r>
            <a:r>
              <a:rPr lang="en-US" sz="1200" kern="1200" dirty="0" smtClean="0">
                <a:solidFill>
                  <a:schemeClr val="tx1"/>
                </a:solidFill>
                <a:effectLst/>
                <a:latin typeface="+mn-lt"/>
                <a:ea typeface="+mn-ea"/>
                <a:cs typeface="+mn-cs"/>
              </a:rPr>
              <a:t>/mobile-white-paper-c11-520862.html)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Whether traveling or around town,</a:t>
            </a:r>
            <a:r>
              <a:rPr lang="en-US" sz="1200" kern="1200" baseline="0" dirty="0" smtClean="0">
                <a:solidFill>
                  <a:schemeClr val="tx1"/>
                </a:solidFill>
                <a:effectLst/>
                <a:latin typeface="+mn-lt"/>
                <a:ea typeface="+mn-ea"/>
                <a:cs typeface="+mn-cs"/>
              </a:rPr>
              <a:t> work or personal, we are all mobile. We are all on the go. </a:t>
            </a:r>
            <a:r>
              <a:rPr lang="en-US" sz="1200" kern="1200" dirty="0" smtClean="0">
                <a:solidFill>
                  <a:schemeClr val="tx1"/>
                </a:solidFill>
                <a:effectLst/>
                <a:latin typeface="+mn-lt"/>
                <a:ea typeface="+mn-ea"/>
                <a:cs typeface="+mn-cs"/>
              </a:rPr>
              <a:t>We all want to access</a:t>
            </a:r>
            <a:r>
              <a:rPr lang="en-US" sz="1200" kern="1200" baseline="0" dirty="0" smtClean="0">
                <a:solidFill>
                  <a:schemeClr val="tx1"/>
                </a:solidFill>
                <a:effectLst/>
                <a:latin typeface="+mn-lt"/>
                <a:ea typeface="+mn-ea"/>
                <a:cs typeface="+mn-cs"/>
              </a:rPr>
              <a:t> the</a:t>
            </a:r>
            <a:r>
              <a:rPr lang="en-US" sz="1200" kern="1200" dirty="0" smtClean="0">
                <a:solidFill>
                  <a:schemeClr val="tx1"/>
                </a:solidFill>
                <a:effectLst/>
                <a:latin typeface="+mn-lt"/>
                <a:ea typeface="+mn-ea"/>
                <a:cs typeface="+mn-cs"/>
              </a:rPr>
              <a:t> information we want – when we want it. </a:t>
            </a:r>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business in particular, we want our teams to be connected wherever they are. We don’t want to sacrifice productivity,</a:t>
            </a:r>
            <a:r>
              <a:rPr lang="en-US" sz="1200" kern="1200" baseline="0" dirty="0" smtClean="0">
                <a:solidFill>
                  <a:schemeClr val="tx1"/>
                </a:solidFill>
                <a:effectLst/>
                <a:latin typeface="+mn-lt"/>
                <a:ea typeface="+mn-ea"/>
                <a:cs typeface="+mn-cs"/>
              </a:rPr>
              <a:t> because employees can’t connect. We don’t want to sacrifice security, for the convenience of free Wi-Fi. </a:t>
            </a:r>
            <a:r>
              <a:rPr lang="en-US" sz="1200" kern="1200" dirty="0" smtClean="0">
                <a:solidFill>
                  <a:schemeClr val="tx1"/>
                </a:solidFill>
                <a:effectLst/>
                <a:latin typeface="+mn-lt"/>
                <a:ea typeface="+mn-ea"/>
                <a:cs typeface="+mn-cs"/>
              </a:rPr>
              <a:t>We need greater bandwidth for Cloud-based</a:t>
            </a:r>
            <a:r>
              <a:rPr lang="en-US" sz="1200" kern="1200" baseline="0" dirty="0" smtClean="0">
                <a:solidFill>
                  <a:schemeClr val="tx1"/>
                </a:solidFill>
                <a:effectLst/>
                <a:latin typeface="+mn-lt"/>
                <a:ea typeface="+mn-ea"/>
                <a:cs typeface="+mn-cs"/>
              </a:rPr>
              <a:t> apps, video streaming, and sharing large files. W</a:t>
            </a:r>
            <a:r>
              <a:rPr lang="en-US" sz="1200" kern="1200" dirty="0" smtClean="0">
                <a:solidFill>
                  <a:schemeClr val="tx1"/>
                </a:solidFill>
                <a:effectLst/>
                <a:latin typeface="+mn-lt"/>
                <a:ea typeface="+mn-ea"/>
                <a:cs typeface="+mn-cs"/>
              </a:rPr>
              <a:t>e want to know how much we are spending on connectivity, and we don’t want to get hit with unforeseen</a:t>
            </a:r>
            <a:r>
              <a:rPr lang="en-US" sz="1200" kern="1200" baseline="0" dirty="0" smtClean="0">
                <a:solidFill>
                  <a:schemeClr val="tx1"/>
                </a:solidFill>
                <a:effectLst/>
                <a:latin typeface="+mn-lt"/>
                <a:ea typeface="+mn-ea"/>
                <a:cs typeface="+mn-cs"/>
              </a:rPr>
              <a:t> charges. </a:t>
            </a:r>
            <a:endParaRPr lang="en-US" sz="1200" kern="1200" dirty="0" smtClean="0">
              <a:solidFill>
                <a:schemeClr val="tx1"/>
              </a:solidFill>
              <a:effectLst/>
              <a:latin typeface="+mn-lt"/>
              <a:ea typeface="+mn-ea"/>
              <a:cs typeface="+mn-cs"/>
            </a:endParaRPr>
          </a:p>
          <a:p>
            <a:pPr marL="0" indent="0">
              <a:buNone/>
            </a:pPr>
            <a:endParaRPr lang="en-US" b="1"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(Open</a:t>
            </a:r>
            <a:r>
              <a:rPr lang="en-US" sz="1200" kern="1200" baseline="0" dirty="0" smtClean="0">
                <a:solidFill>
                  <a:schemeClr val="tx1"/>
                </a:solidFill>
                <a:effectLst/>
                <a:latin typeface="+mn-lt"/>
                <a:ea typeface="+mn-ea"/>
                <a:cs typeface="+mn-cs"/>
              </a:rPr>
              <a:t> up the discussion; share anecdote about another customer in the same industry as your prospect)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work with other companies in the [insert industry of prospect] space.</a:t>
            </a:r>
            <a:r>
              <a:rPr lang="en-US" sz="1200" kern="1200" baseline="0" dirty="0" smtClean="0">
                <a:solidFill>
                  <a:schemeClr val="tx1"/>
                </a:solidFill>
                <a:effectLst/>
                <a:latin typeface="+mn-lt"/>
                <a:ea typeface="+mn-ea"/>
                <a:cs typeface="+mn-cs"/>
              </a:rPr>
              <a:t> For example,</a:t>
            </a:r>
            <a:r>
              <a:rPr lang="en-US" sz="1200" kern="1200" dirty="0" smtClean="0">
                <a:solidFill>
                  <a:schemeClr val="tx1"/>
                </a:solidFill>
                <a:effectLst/>
                <a:latin typeface="+mn-lt"/>
                <a:ea typeface="+mn-ea"/>
                <a:cs typeface="+mn-cs"/>
              </a:rPr>
              <a:t> [insert competitor/peer] tells us that their need for mobility</a:t>
            </a:r>
            <a:r>
              <a:rPr lang="en-US" sz="1200" kern="1200" baseline="0" dirty="0" smtClean="0">
                <a:solidFill>
                  <a:schemeClr val="tx1"/>
                </a:solidFill>
                <a:effectLst/>
                <a:latin typeface="+mn-lt"/>
                <a:ea typeface="+mn-ea"/>
                <a:cs typeface="+mn-cs"/>
              </a:rPr>
              <a:t> is so great,</a:t>
            </a:r>
            <a:r>
              <a:rPr lang="en-US" sz="1200" kern="1200" dirty="0" smtClean="0">
                <a:solidFill>
                  <a:schemeClr val="tx1"/>
                </a:solidFill>
                <a:effectLst/>
                <a:latin typeface="+mn-lt"/>
                <a:ea typeface="+mn-ea"/>
                <a:cs typeface="+mn-cs"/>
              </a:rPr>
              <a:t> they are</a:t>
            </a:r>
            <a:r>
              <a:rPr lang="en-US" sz="1200" kern="1200" baseline="0" dirty="0" smtClean="0">
                <a:solidFill>
                  <a:schemeClr val="tx1"/>
                </a:solidFill>
                <a:effectLst/>
                <a:latin typeface="+mn-lt"/>
                <a:ea typeface="+mn-ea"/>
                <a:cs typeface="+mn-cs"/>
              </a:rPr>
              <a:t> creating a whole mobility strategy to keep their employees connected when they are outside of the office. They are focused on issues such as [insert issues]. Are these issues you are focused on? Can you tell me what you are thinking about in terms of your mobility strategy?</a:t>
            </a:r>
            <a:endParaRPr lang="en-US" sz="1200" kern="1200" dirty="0" smtClean="0">
              <a:solidFill>
                <a:schemeClr val="tx1"/>
              </a:solidFill>
              <a:effectLst/>
              <a:latin typeface="+mn-lt"/>
              <a:ea typeface="+mn-ea"/>
              <a:cs typeface="+mn-cs"/>
            </a:endParaRPr>
          </a:p>
          <a:p>
            <a:pPr marL="0" indent="0" algn="l">
              <a:buNone/>
            </a:pPr>
            <a:endParaRPr lang="en-US" b="1" dirty="0" smtClean="0"/>
          </a:p>
        </p:txBody>
      </p:sp>
      <p:sp>
        <p:nvSpPr>
          <p:cNvPr id="4" name="Slide Number Placeholder 3"/>
          <p:cNvSpPr>
            <a:spLocks noGrp="1"/>
          </p:cNvSpPr>
          <p:nvPr>
            <p:ph type="sldNum" sz="quarter" idx="10"/>
          </p:nvPr>
        </p:nvSpPr>
        <p:spPr/>
        <p:txBody>
          <a:bodyPr/>
          <a:lstStyle/>
          <a:p>
            <a:fld id="{75A5C883-6EC2-9640-ABCC-EF7DD24AD61E}" type="slidenum">
              <a:rPr lang="en-US" smtClean="0"/>
              <a:t>2</a:t>
            </a:fld>
            <a:endParaRPr lang="en-US"/>
          </a:p>
        </p:txBody>
      </p:sp>
    </p:spTree>
    <p:extLst>
      <p:ext uri="{BB962C8B-B14F-4D97-AF65-F5344CB8AC3E}">
        <p14:creationId xmlns:p14="http://schemas.microsoft.com/office/powerpoint/2010/main" val="161554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deliver our iPass SmartConnect security capability through last mile VPN. When a connection request is initiated from the device, an encrypted and secure tunnel is created so that the data that is transferred from the Internet to the device is protected. Without it, you are vulnerable to privacy and data theft, as well as software virus and malware infection. iPass eliminates these risks.</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you have a corporate VPN, we encourage you to use it, as it secures the connection end to end. </a:t>
            </a:r>
            <a:r>
              <a:rPr lang="en-US" dirty="0" smtClean="0"/>
              <a:t>Last Mile refers to the distance between the user’s device and an iPass VPN server;</a:t>
            </a:r>
            <a:r>
              <a:rPr lang="en-US" baseline="0" dirty="0" smtClean="0"/>
              <a:t> this is where the user is most vulnerable. (A survey we did of 500 CIOs and IT decisions makers from the US, UK, Germany and France shows that only 26% of people surveyed are 100% confident that users are using a VPN every time they go online.)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Netherlands National Cyber Security Center, a division of the Ministry of Security and Justice, did not issue the following advice in vain: </a:t>
            </a:r>
            <a:r>
              <a:rPr lang="en-US" sz="1200" i="1" kern="1200" dirty="0" smtClean="0">
                <a:solidFill>
                  <a:schemeClr val="tx1"/>
                </a:solidFill>
                <a:effectLst/>
                <a:latin typeface="+mn-lt"/>
                <a:ea typeface="+mn-ea"/>
                <a:cs typeface="+mn-cs"/>
              </a:rPr>
              <a:t>“It is not advisable to use open Wi-Fi networks in public places. If these networks are used, work or financial related activities should better be avoided.” </a:t>
            </a:r>
            <a:r>
              <a:rPr lang="en-US" sz="1200" kern="1200" dirty="0" smtClean="0">
                <a:solidFill>
                  <a:schemeClr val="tx1"/>
                </a:solidFill>
                <a:effectLst/>
                <a:latin typeface="+mn-lt"/>
                <a:ea typeface="+mn-ea"/>
                <a:cs typeface="+mn-cs"/>
              </a:rPr>
              <a:t> iPass </a:t>
            </a:r>
            <a:r>
              <a:rPr lang="en-US" sz="1200" kern="1200" dirty="0" err="1" smtClean="0">
                <a:solidFill>
                  <a:schemeClr val="tx1"/>
                </a:solidFill>
                <a:effectLst/>
                <a:latin typeface="+mn-lt"/>
                <a:ea typeface="+mn-ea"/>
                <a:cs typeface="+mn-cs"/>
              </a:rPr>
              <a:t>elminates</a:t>
            </a:r>
            <a:r>
              <a:rPr lang="en-US" sz="1200" kern="1200" dirty="0" smtClean="0">
                <a:solidFill>
                  <a:schemeClr val="tx1"/>
                </a:solidFill>
                <a:effectLst/>
                <a:latin typeface="+mn-lt"/>
                <a:ea typeface="+mn-ea"/>
                <a:cs typeface="+mn-cs"/>
              </a:rPr>
              <a:t> these risks.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From </a:t>
            </a:r>
            <a:r>
              <a:rPr lang="en-US" sz="1200" kern="1200" dirty="0" err="1" smtClean="0">
                <a:solidFill>
                  <a:schemeClr val="tx1"/>
                </a:solidFill>
                <a:effectLst/>
                <a:latin typeface="+mn-lt"/>
                <a:ea typeface="+mn-ea"/>
                <a:cs typeface="+mn-cs"/>
              </a:rPr>
              <a:t>Medium.com</a:t>
            </a:r>
            <a:r>
              <a:rPr lang="en-US" sz="1200" i="1" kern="1200" dirty="0" smtClean="0">
                <a:solidFill>
                  <a:schemeClr val="tx1"/>
                </a:solidFill>
                <a:effectLst/>
                <a:latin typeface="+mn-lt"/>
                <a:ea typeface="+mn-ea"/>
                <a:cs typeface="+mn-cs"/>
              </a:rPr>
              <a:t>: “We took a hacker to a café and, in 20 minutes, he knew where everyone else was born, what schools they attended, and the last five things they </a:t>
            </a:r>
            <a:r>
              <a:rPr lang="en-US" sz="1200" i="1" kern="1200" dirty="0" err="1" smtClean="0">
                <a:solidFill>
                  <a:schemeClr val="tx1"/>
                </a:solidFill>
                <a:effectLst/>
                <a:latin typeface="+mn-lt"/>
                <a:ea typeface="+mn-ea"/>
                <a:cs typeface="+mn-cs"/>
              </a:rPr>
              <a:t>googled</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75A5C883-6EC2-9640-ABCC-EF7DD24AD61E}" type="slidenum">
              <a:rPr lang="en-US" smtClean="0"/>
              <a:t>20</a:t>
            </a:fld>
            <a:endParaRPr lang="en-US"/>
          </a:p>
        </p:txBody>
      </p:sp>
    </p:spTree>
    <p:extLst>
      <p:ext uri="{BB962C8B-B14F-4D97-AF65-F5344CB8AC3E}">
        <p14:creationId xmlns:p14="http://schemas.microsoft.com/office/powerpoint/2010/main" val="1135787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look at a</a:t>
            </a:r>
            <a:r>
              <a:rPr lang="en-US" baseline="0" dirty="0" smtClean="0"/>
              <a:t> day in the life of a mobile worker.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5A5C883-6EC2-9640-ABCC-EF7DD24AD61E}" type="slidenum">
              <a:rPr lang="en-US" smtClean="0"/>
              <a:t>21</a:t>
            </a:fld>
            <a:endParaRPr lang="en-US"/>
          </a:p>
        </p:txBody>
      </p:sp>
    </p:spTree>
    <p:extLst>
      <p:ext uri="{BB962C8B-B14F-4D97-AF65-F5344CB8AC3E}">
        <p14:creationId xmlns:p14="http://schemas.microsoft.com/office/powerpoint/2010/main" val="3981428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With</a:t>
            </a:r>
            <a:r>
              <a:rPr lang="en-US" b="0" baseline="0" dirty="0" smtClean="0"/>
              <a:t> iPass, you can overcome these inconveniences, reducing friction and increasing productivity.</a:t>
            </a:r>
            <a:endParaRPr lang="en-US" b="0" dirty="0" smtClean="0"/>
          </a:p>
          <a:p>
            <a:endParaRPr lang="en-US" dirty="0" smtClean="0"/>
          </a:p>
        </p:txBody>
      </p:sp>
      <p:sp>
        <p:nvSpPr>
          <p:cNvPr id="4" name="Slide Number Placeholder 3"/>
          <p:cNvSpPr>
            <a:spLocks noGrp="1"/>
          </p:cNvSpPr>
          <p:nvPr>
            <p:ph type="sldNum" sz="quarter" idx="10"/>
          </p:nvPr>
        </p:nvSpPr>
        <p:spPr/>
        <p:txBody>
          <a:bodyPr/>
          <a:lstStyle/>
          <a:p>
            <a:fld id="{75A5C883-6EC2-9640-ABCC-EF7DD24AD61E}" type="slidenum">
              <a:rPr lang="en-US" smtClean="0"/>
              <a:t>22</a:t>
            </a:fld>
            <a:endParaRPr lang="en-US"/>
          </a:p>
        </p:txBody>
      </p:sp>
    </p:spTree>
    <p:extLst>
      <p:ext uri="{BB962C8B-B14F-4D97-AF65-F5344CB8AC3E}">
        <p14:creationId xmlns:p14="http://schemas.microsoft.com/office/powerpoint/2010/main" val="3981428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recognize that there are endless initiatives that could benefit from access to our capabilities.  The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SmartConnect</a:t>
            </a:r>
            <a:r>
              <a:rPr lang="en-US" sz="1200" kern="1200" dirty="0" smtClean="0">
                <a:solidFill>
                  <a:schemeClr val="tx1"/>
                </a:solidFill>
                <a:effectLst/>
                <a:latin typeface="+mn-lt"/>
                <a:ea typeface="+mn-ea"/>
                <a:cs typeface="+mn-cs"/>
              </a:rPr>
              <a:t> Software Development kit (SDK) provides the tools to build adaptive network selection applications for smartphones, tablets, and laptops.  Developers can access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core technologies to activate, authenticate, connect, and create custom interfaces for presenting and selecting Wi-Fi networks.</a:t>
            </a:r>
          </a:p>
          <a:p>
            <a:r>
              <a:rPr lang="en-US" sz="1200" kern="1200" dirty="0" smtClean="0">
                <a:solidFill>
                  <a:schemeClr val="tx1"/>
                </a:solidFill>
                <a:effectLst/>
                <a:latin typeface="+mn-lt"/>
                <a:ea typeface="+mn-ea"/>
                <a:cs typeface="+mn-cs"/>
              </a:rPr>
              <a:t>Applications built using the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SDK have instant and secure access to any of the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more than 57 million hotspots. The SDK is designed for enterprises, operators and solution vendors seeking to leverage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wireless connectivity technology in their applications.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Through our SDK, </a:t>
            </a:r>
            <a:r>
              <a:rPr lang="en-US" sz="1200" kern="1200" dirty="0" err="1" smtClean="0">
                <a:solidFill>
                  <a:schemeClr val="tx1"/>
                </a:solidFill>
                <a:effectLst/>
                <a:latin typeface="+mn-lt"/>
                <a:ea typeface="+mn-ea"/>
                <a:cs typeface="+mn-cs"/>
              </a:rPr>
              <a:t>iPass</a:t>
            </a:r>
            <a:r>
              <a:rPr lang="en-US" sz="1200" kern="1200" dirty="0" smtClean="0">
                <a:solidFill>
                  <a:schemeClr val="tx1"/>
                </a:solidFill>
                <a:effectLst/>
                <a:latin typeface="+mn-lt"/>
                <a:ea typeface="+mn-ea"/>
                <a:cs typeface="+mn-cs"/>
              </a:rPr>
              <a:t> will build a developer community and deliver value to the endless number of devices, applications and services that could benefit from our patented innovations. </a:t>
            </a:r>
          </a:p>
          <a:p>
            <a:endParaRPr lang="en-US" sz="1200" kern="1200" dirty="0" smtClean="0">
              <a:solidFill>
                <a:schemeClr val="tx1"/>
              </a:solidFill>
              <a:effectLst/>
              <a:latin typeface="+mn-lt"/>
              <a:ea typeface="+mn-ea"/>
              <a:cs typeface="+mn-cs"/>
            </a:endParaRPr>
          </a:p>
          <a:p>
            <a:r>
              <a:rPr lang="en-US" dirty="0" smtClean="0"/>
              <a:t>Note that the connectivity is built into an application, but it is the device that is allowed access to the Internet. It is not possible to provide granular access to individual applications.</a:t>
            </a:r>
          </a:p>
          <a:p>
            <a:pPr lvl="0" rtl="0">
              <a:spcBef>
                <a:spcPts val="0"/>
              </a:spcBef>
              <a:buNone/>
            </a:pPr>
            <a:endParaRPr lang="en-US" u="none" dirty="0" smtClean="0"/>
          </a:p>
          <a:p>
            <a:pPr lvl="0" rtl="0">
              <a:spcBef>
                <a:spcPts val="0"/>
              </a:spcBef>
              <a:buNone/>
            </a:pPr>
            <a:endParaRPr lang="en-US" u="none" dirty="0" smtClean="0"/>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23</a:t>
            </a:fld>
            <a:endParaRPr lang="en-US"/>
          </a:p>
        </p:txBody>
      </p:sp>
    </p:spTree>
    <p:extLst>
      <p:ext uri="{BB962C8B-B14F-4D97-AF65-F5344CB8AC3E}">
        <p14:creationId xmlns:p14="http://schemas.microsoft.com/office/powerpoint/2010/main" val="311280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5A5C883-6EC2-9640-ABCC-EF7DD24AD61E}" type="slidenum">
              <a:rPr lang="en-US" smtClean="0"/>
              <a:t>24</a:t>
            </a:fld>
            <a:endParaRPr lang="en-US" dirty="0"/>
          </a:p>
        </p:txBody>
      </p:sp>
    </p:spTree>
    <p:extLst>
      <p:ext uri="{BB962C8B-B14F-4D97-AF65-F5344CB8AC3E}">
        <p14:creationId xmlns:p14="http://schemas.microsoft.com/office/powerpoint/2010/main" val="113578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iPass</a:t>
            </a:r>
            <a:r>
              <a:rPr lang="en-US" sz="1200" b="0" kern="1200" dirty="0" smtClean="0">
                <a:solidFill>
                  <a:schemeClr val="tx1"/>
                </a:solidFill>
                <a:effectLst/>
                <a:latin typeface="+mn-lt"/>
                <a:ea typeface="+mn-ea"/>
                <a:cs typeface="+mn-cs"/>
              </a:rPr>
              <a:t> is the leading</a:t>
            </a:r>
            <a:r>
              <a:rPr lang="en-US" sz="1200" b="0" kern="1200" baseline="0" dirty="0" smtClean="0">
                <a:solidFill>
                  <a:schemeClr val="tx1"/>
                </a:solidFill>
                <a:effectLst/>
                <a:latin typeface="+mn-lt"/>
                <a:ea typeface="+mn-ea"/>
                <a:cs typeface="+mn-cs"/>
              </a:rPr>
              <a:t> provider of global mobile connectivity. We offer unlimited, everywhere invisible connectivity, powered by the world’s largest Wi-Fi network. </a:t>
            </a:r>
          </a:p>
          <a:p>
            <a:endParaRPr lang="en-US" sz="1200" b="0" kern="1200" baseline="0" dirty="0" smtClean="0">
              <a:solidFill>
                <a:schemeClr val="tx1"/>
              </a:solidFill>
              <a:effectLst/>
              <a:latin typeface="+mn-lt"/>
              <a:ea typeface="+mn-ea"/>
              <a:cs typeface="+mn-cs"/>
            </a:endParaRPr>
          </a:p>
          <a:p>
            <a:r>
              <a:rPr lang="en-US" dirty="0" err="1" smtClean="0"/>
              <a:t>SaaS</a:t>
            </a:r>
            <a:r>
              <a:rPr lang="en-US" dirty="0" smtClean="0"/>
              <a:t> subscription model as a secure, cloud-based service</a:t>
            </a:r>
          </a:p>
          <a:p>
            <a:r>
              <a:rPr lang="en-US" dirty="0" smtClean="0"/>
              <a:t>Global operations, Silicon Valley headquarters</a:t>
            </a:r>
          </a:p>
          <a:p>
            <a:endParaRPr lang="en-US" sz="1200" b="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the NEW </a:t>
            </a:r>
            <a:r>
              <a:rPr lang="en-US" sz="1200" kern="1200" dirty="0" err="1" smtClean="0">
                <a:solidFill>
                  <a:schemeClr val="tx1"/>
                </a:solidFill>
                <a:latin typeface="+mn-lt"/>
                <a:ea typeface="+mn-ea"/>
                <a:cs typeface="+mn-cs"/>
              </a:rPr>
              <a:t>iPass</a:t>
            </a:r>
            <a:r>
              <a:rPr lang="en-US" sz="1200" kern="1200" dirty="0" smtClean="0">
                <a:solidFill>
                  <a:schemeClr val="tx1"/>
                </a:solidFill>
                <a:latin typeface="+mn-lt"/>
                <a:ea typeface="+mn-ea"/>
                <a:cs typeface="+mn-cs"/>
              </a:rPr>
              <a:t> is strong and getting stronger </a:t>
            </a: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have </a:t>
            </a:r>
            <a:r>
              <a:rPr lang="en-US" sz="1200" kern="1200" dirty="0" smtClean="0">
                <a:solidFill>
                  <a:schemeClr val="tx1"/>
                </a:solidFill>
                <a:latin typeface="+mn-lt"/>
                <a:ea typeface="+mn-ea"/>
                <a:cs typeface="+mn-cs"/>
              </a:rPr>
              <a:t>$20M in cash, no debt</a:t>
            </a:r>
          </a:p>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management and a new team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61+ million hotspots in more than 120 countries</a:t>
            </a:r>
          </a:p>
          <a:p>
            <a:r>
              <a:rPr lang="en-US" sz="1200" kern="1200" baseline="0" dirty="0" smtClean="0">
                <a:solidFill>
                  <a:schemeClr val="tx1"/>
                </a:solidFill>
                <a:latin typeface="+mn-lt"/>
                <a:ea typeface="+mn-ea"/>
                <a:cs typeface="+mn-cs"/>
              </a:rPr>
              <a:t>160+ networks</a:t>
            </a:r>
          </a:p>
          <a:p>
            <a:r>
              <a:rPr lang="en-US" sz="1200" kern="1200" baseline="0" dirty="0" smtClean="0">
                <a:solidFill>
                  <a:schemeClr val="tx1"/>
                </a:solidFill>
                <a:latin typeface="+mn-lt"/>
                <a:ea typeface="+mn-ea"/>
                <a:cs typeface="+mn-cs"/>
              </a:rPr>
              <a:t>5+ million devices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25</a:t>
            </a:fld>
            <a:endParaRPr lang="en-US"/>
          </a:p>
        </p:txBody>
      </p:sp>
    </p:spTree>
    <p:extLst>
      <p:ext uri="{BB962C8B-B14F-4D97-AF65-F5344CB8AC3E}">
        <p14:creationId xmlns:p14="http://schemas.microsoft.com/office/powerpoint/2010/main" val="1615545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A5C883-6EC2-9640-ABCC-EF7DD24AD61E}" type="slidenum">
              <a:rPr lang="en-US" smtClean="0"/>
              <a:t>30</a:t>
            </a:fld>
            <a:endParaRPr lang="en-US"/>
          </a:p>
        </p:txBody>
      </p:sp>
    </p:spTree>
    <p:extLst>
      <p:ext uri="{BB962C8B-B14F-4D97-AF65-F5344CB8AC3E}">
        <p14:creationId xmlns:p14="http://schemas.microsoft.com/office/powerpoint/2010/main" val="1579954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Technology leadership: Inflight, Hotspot 2.0, 802.1</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31</a:t>
            </a:fld>
            <a:endParaRPr lang="en-US"/>
          </a:p>
        </p:txBody>
      </p:sp>
    </p:spTree>
    <p:extLst>
      <p:ext uri="{BB962C8B-B14F-4D97-AF65-F5344CB8AC3E}">
        <p14:creationId xmlns:p14="http://schemas.microsoft.com/office/powerpoint/2010/main" val="1135787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Technology leadership: Inflight, Hotspot 2.0, 802.1</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32</a:t>
            </a:fld>
            <a:endParaRPr lang="en-US"/>
          </a:p>
        </p:txBody>
      </p:sp>
    </p:spTree>
    <p:extLst>
      <p:ext uri="{BB962C8B-B14F-4D97-AF65-F5344CB8AC3E}">
        <p14:creationId xmlns:p14="http://schemas.microsoft.com/office/powerpoint/2010/main" val="113578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Research has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found  high levels of mobile Wi-Fi connections both in countries where mobile broadband is ubiquitous as well as in countries where mobile data infrastructure is more limited. In fact, in many places, Wi-Fi has become a far more important mobile data technology than 3G or 4G.  The most mobile-Wi-Fi-hungry country in the world was the Netherlands, where Wi-Fi accounted for 70% of all of the smartphone connections we measured.</a:t>
            </a:r>
            <a:r>
              <a:rPr lang="en-US" sz="1200" b="0" i="0" kern="1200" baseline="0" dirty="0" smtClean="0">
                <a:solidFill>
                  <a:schemeClr val="tx1"/>
                </a:solidFill>
                <a:effectLst/>
                <a:latin typeface="+mn-lt"/>
                <a:ea typeface="+mn-ea"/>
                <a:cs typeface="+mn-cs"/>
              </a:rPr>
              <a:t> In the U.S., t</a:t>
            </a:r>
            <a:r>
              <a:rPr lang="en-US" dirty="0" smtClean="0"/>
              <a:t>wo-thirds of U.S.</a:t>
            </a:r>
            <a:r>
              <a:rPr lang="en-US" baseline="0" dirty="0" smtClean="0"/>
              <a:t> consumers prefer Wi-Fi over cellular, aligning Wi-Fi stats in the U.S. with those across the rest of the industrialized world. (</a:t>
            </a:r>
            <a:r>
              <a:rPr lang="en-US" dirty="0" smtClean="0"/>
              <a:t>http://www.fiercewireless.com/wireless/deloitte-two-thirds-u-s-consumers-prefer-wi-fi-over-cellular)</a:t>
            </a:r>
          </a:p>
          <a:p>
            <a:endParaRPr lang="en-US" dirty="0" smtClean="0"/>
          </a:p>
          <a:p>
            <a:r>
              <a:rPr lang="en-US" dirty="0" smtClean="0"/>
              <a:t>There</a:t>
            </a:r>
            <a:r>
              <a:rPr lang="en-US" baseline="0" dirty="0" smtClean="0"/>
              <a:t> is a huge trend towards massive adoption of Wi-Fi around the world, propelled by several factors:</a:t>
            </a:r>
          </a:p>
          <a:p>
            <a:endParaRPr lang="en-US" baseline="0" dirty="0" smtClean="0"/>
          </a:p>
          <a:p>
            <a:r>
              <a:rPr lang="en-US" baseline="0" dirty="0" smtClean="0"/>
              <a:t>-According to research, Wi-Fi will carry up to 60 percent of mobile data traffic by 2019. (http://www.juniperresearch.com/press/press-releases/wifi-to-carry-60pc-of-mobile-data-traffic-by-2019)</a:t>
            </a:r>
          </a:p>
          <a:p>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The increasing availability of Wi-Fi—and its ability to piggyback on existing fixed-broadband networks—makes a</a:t>
            </a:r>
            <a:r>
              <a:rPr lang="en-US" sz="1200" b="0" i="0" kern="1200" baseline="0" dirty="0" smtClean="0">
                <a:solidFill>
                  <a:schemeClr val="tx1"/>
                </a:solidFill>
                <a:effectLst/>
                <a:latin typeface="+mn-lt"/>
                <a:ea typeface="+mn-ea"/>
                <a:cs typeface="+mn-cs"/>
              </a:rPr>
              <a:t> Wi-Fi first </a:t>
            </a:r>
            <a:r>
              <a:rPr lang="en-US" sz="1200" b="0" i="0" kern="1200" dirty="0" smtClean="0">
                <a:solidFill>
                  <a:schemeClr val="tx1"/>
                </a:solidFill>
                <a:effectLst/>
                <a:latin typeface="+mn-lt"/>
                <a:ea typeface="+mn-ea"/>
                <a:cs typeface="+mn-cs"/>
              </a:rPr>
              <a:t>model a viable, lower-cost alternative to traditional cellular plans.</a:t>
            </a:r>
            <a:r>
              <a:rPr lang="en-US" baseline="0" dirty="0" smtClean="0"/>
              <a:t> </a:t>
            </a:r>
          </a:p>
          <a:p>
            <a:r>
              <a:rPr lang="en-US" baseline="0" dirty="0" smtClean="0"/>
              <a:t>-Users prefer Wi-Fi over cellular for performance on applications and ease of use. (http://www.computerworld.com/article/2506011/wireless-networking/mobile-users-prefer-wi-fi-over-cellular-for-lower-cost--speed--reliability.html)</a:t>
            </a:r>
          </a:p>
          <a:p>
            <a:r>
              <a:rPr lang="en-US" baseline="0" dirty="0" smtClean="0"/>
              <a:t>-Wi-Fi is also important for retailers, both brick and mortar retailers who offer amenity Wi-Fi to shoppers and online retailers who rely on consumers connecting to Wi-Fi to access retail applications. </a:t>
            </a:r>
            <a:r>
              <a:rPr lang="en-US" sz="1200" b="0" i="0" kern="1200" dirty="0" smtClean="0">
                <a:solidFill>
                  <a:schemeClr val="tx1"/>
                </a:solidFill>
                <a:effectLst/>
                <a:latin typeface="+mn-lt"/>
                <a:ea typeface="+mn-ea"/>
                <a:cs typeface="+mn-cs"/>
              </a:rPr>
              <a:t>In fact, 48 percent of consumers said they are more likely to shop at a store that gives them access to a wireless Internet connection. The data also found that nearly a third of customers would stay in the store longer. Most importantly, 16 percent of consumers said they would spend more money. The data also found that 35 percent of consumers use their mobile device to look up a product review while shopping, and that one in three have abandoned a purchase because they couldn’t complete their research. Customers are abandoning their purchases because of a poor Internet connection and retailers are losing profit as a result.</a:t>
            </a:r>
          </a:p>
          <a:p>
            <a:r>
              <a:rPr lang="en-US" sz="1200" b="0" i="0" kern="1200" dirty="0" smtClean="0">
                <a:solidFill>
                  <a:schemeClr val="tx1"/>
                </a:solidFill>
                <a:effectLst/>
                <a:latin typeface="+mn-lt"/>
                <a:ea typeface="+mn-ea"/>
                <a:cs typeface="+mn-cs"/>
              </a:rPr>
              <a:t>For the consumer, Wi-Fi gives them the best of both worlds, enabling them to peruse the Internet, read reviews of products and validate their in-store decisions. Assuming that the cost spread is minimal, it’s safe to bet that given the choice between purchasing a product immediately or waiting for it to be shipped, most shoppers will choose the former. (http://www.wi-fi.org/beacon/kelly-davis-felner/adding-consumer-value-and-brand-loyalty-with-wi-fi)</a:t>
            </a:r>
          </a:p>
          <a:p>
            <a:r>
              <a:rPr lang="en-US" dirty="0" smtClean="0"/>
              <a:t>-Cellular does not reach all locations,</a:t>
            </a:r>
            <a:r>
              <a:rPr lang="en-US" baseline="0" dirty="0" smtClean="0"/>
              <a:t> for instance inflight and dead zones in buildings and certain rural environments. It is easier to add a Wi-Fi router than to get a major carrier to add a cellular tower.</a:t>
            </a:r>
            <a:endParaRPr lang="en-US" dirty="0" smtClean="0"/>
          </a:p>
        </p:txBody>
      </p:sp>
      <p:sp>
        <p:nvSpPr>
          <p:cNvPr id="4" name="Slide Number Placeholder 3"/>
          <p:cNvSpPr>
            <a:spLocks noGrp="1"/>
          </p:cNvSpPr>
          <p:nvPr>
            <p:ph type="sldNum" sz="quarter" idx="10"/>
          </p:nvPr>
        </p:nvSpPr>
        <p:spPr/>
        <p:txBody>
          <a:bodyPr/>
          <a:lstStyle/>
          <a:p>
            <a:fld id="{75A5C883-6EC2-9640-ABCC-EF7DD24AD61E}" type="slidenum">
              <a:rPr lang="en-US" smtClean="0"/>
              <a:t>3</a:t>
            </a:fld>
            <a:endParaRPr lang="en-US"/>
          </a:p>
        </p:txBody>
      </p:sp>
    </p:spTree>
    <p:extLst>
      <p:ext uri="{BB962C8B-B14F-4D97-AF65-F5344CB8AC3E}">
        <p14:creationId xmlns:p14="http://schemas.microsoft.com/office/powerpoint/2010/main" val="357730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iPass offers global mobile connectivity powered by the world’s largest</a:t>
            </a:r>
            <a:r>
              <a:rPr lang="en-US" baseline="0" dirty="0" smtClean="0"/>
              <a:t> Wi-Fi network. </a:t>
            </a:r>
          </a:p>
          <a:p>
            <a:endParaRPr lang="en-US" baseline="0" dirty="0" smtClean="0"/>
          </a:p>
          <a:p>
            <a:r>
              <a:rPr lang="en-US" dirty="0" smtClean="0"/>
              <a:t>Our goal </a:t>
            </a:r>
            <a:r>
              <a:rPr lang="en-US" baseline="0" dirty="0" smtClean="0"/>
              <a:t>is to offer connectivity that is unlimited, everywhere and invisible. </a:t>
            </a:r>
          </a:p>
          <a:p>
            <a:endParaRPr lang="en-US" dirty="0" smtClean="0"/>
          </a:p>
          <a:p>
            <a:r>
              <a:rPr lang="en-US" sz="1200" b="1" kern="1200" dirty="0" smtClean="0">
                <a:solidFill>
                  <a:schemeClr val="tx1"/>
                </a:solidFill>
                <a:effectLst/>
                <a:latin typeface="+mn-lt"/>
                <a:ea typeface="+mn-ea"/>
                <a:cs typeface="+mn-cs"/>
              </a:rPr>
              <a:t>Unlimited</a:t>
            </a:r>
          </a:p>
          <a:p>
            <a:r>
              <a:rPr lang="en-US" sz="1200" kern="1200" dirty="0" smtClean="0">
                <a:solidFill>
                  <a:schemeClr val="tx1"/>
                </a:solidFill>
                <a:effectLst/>
                <a:latin typeface="+mn-lt"/>
                <a:ea typeface="+mn-ea"/>
                <a:cs typeface="+mn-cs"/>
              </a:rPr>
              <a:t>iPass believes an employee’s capability or productivity should not be limited because of limited accessibility to Wi-Fi. Wi-Fi connectivity should always be available – like a dial tone.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iPass makes it easy and affordable for its customers to live the Unlimited philosophy by the way we package and price the offering and its cloud-based delivery.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Everywhere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Wi-Fi service to be Unlimited, it has to be available Everywhere where people go. It can not be limited by geography. iPass connects you in places around the globe - in airports, airplanes, hotels, cafes, trains and communities. With over 57M Wi-Fi hotspots world wide and growing, iPass connects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when you are on the move and wherever you are. We are always looking for a Wi-Fi connection that offers the best experience for users.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Invisible</a:t>
            </a:r>
          </a:p>
          <a:p>
            <a:r>
              <a:rPr lang="en-US" sz="1200" kern="1200" dirty="0" smtClean="0">
                <a:solidFill>
                  <a:schemeClr val="tx1"/>
                </a:solidFill>
                <a:effectLst/>
                <a:latin typeface="+mn-lt"/>
                <a:ea typeface="+mn-ea"/>
                <a:cs typeface="+mn-cs"/>
              </a:rPr>
              <a:t>Invisible implies that connecting to Wi-Fi and staying connected should be simple and automatic. Users should not have to think about or make any effort in making the connection. It should just happen – like a dial tone. We intelligently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connect</a:t>
            </a:r>
            <a:r>
              <a:rPr lang="en-US" sz="1200" kern="1200" baseline="0" dirty="0" smtClean="0">
                <a:solidFill>
                  <a:schemeClr val="tx1"/>
                </a:solidFill>
                <a:effectLst/>
                <a:latin typeface="+mn-lt"/>
                <a:ea typeface="+mn-ea"/>
                <a:cs typeface="+mn-cs"/>
              </a:rPr>
              <a:t> users to the best hotspot for any given location. </a:t>
            </a:r>
            <a:r>
              <a:rPr lang="en-US" sz="1200" kern="1200" dirty="0" smtClean="0">
                <a:solidFill>
                  <a:schemeClr val="tx1"/>
                </a:solidFill>
                <a:effectLst/>
                <a:latin typeface="+mn-lt"/>
                <a:ea typeface="+mn-ea"/>
                <a:cs typeface="+mn-cs"/>
              </a:rPr>
              <a:t>That’s invisible.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iPass believes that in order to provide truly valuable service to our customers, we have to provide all three capabilities together – Unlimited, Everywhere and Invisible. The solution is incomplete if any one capability is missing. For example, Unlimited connectivity</a:t>
            </a:r>
            <a:r>
              <a:rPr lang="en-US" sz="1200" kern="1200" baseline="0" dirty="0" smtClean="0">
                <a:solidFill>
                  <a:schemeClr val="tx1"/>
                </a:solidFill>
                <a:effectLst/>
                <a:latin typeface="+mn-lt"/>
                <a:ea typeface="+mn-ea"/>
                <a:cs typeface="+mn-cs"/>
              </a:rPr>
              <a:t> may not be of value if users don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have coverage at the location where they are.</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4</a:t>
            </a:fld>
            <a:endParaRPr lang="en-US"/>
          </a:p>
        </p:txBody>
      </p:sp>
    </p:spTree>
    <p:extLst>
      <p:ext uri="{BB962C8B-B14F-4D97-AF65-F5344CB8AC3E}">
        <p14:creationId xmlns:p14="http://schemas.microsoft.com/office/powerpoint/2010/main" val="215562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smtClean="0">
                <a:solidFill>
                  <a:schemeClr val="tx1"/>
                </a:solidFill>
                <a:effectLst/>
                <a:latin typeface="+mn-lt"/>
                <a:ea typeface="+mn-ea"/>
                <a:cs typeface="+mn-cs"/>
              </a:rPr>
              <a:t> </a:t>
            </a:r>
            <a:r>
              <a:rPr lang="en-US" sz="1200" b="0" dirty="0" smtClean="0"/>
              <a:t>iPass offers simple, secure, always-on Wi-Fi access on any mobile device</a:t>
            </a:r>
            <a:endParaRPr lang="en-US" sz="1200" b="0" kern="1200" baseline="0" dirty="0" smtClean="0">
              <a:solidFill>
                <a:schemeClr val="tx1"/>
              </a:solidFill>
              <a:effectLst/>
              <a:latin typeface="+mn-lt"/>
              <a:ea typeface="+mn-ea"/>
              <a:cs typeface="+mn-cs"/>
            </a:endParaRPr>
          </a:p>
          <a:p>
            <a:endParaRPr lang="en-US" sz="1200" b="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You have a lot of options for connecting while mobile, but your business needs iPass because</a:t>
            </a:r>
            <a:r>
              <a:rPr lang="en-US" sz="1200" b="0" kern="1200" baseline="0" dirty="0" smtClean="0">
                <a:solidFill>
                  <a:schemeClr val="tx1"/>
                </a:solidFill>
                <a:effectLst/>
                <a:latin typeface="+mn-lt"/>
                <a:ea typeface="+mn-ea"/>
                <a:cs typeface="+mn-cs"/>
              </a:rPr>
              <a:t> it</a:t>
            </a:r>
            <a:r>
              <a:rPr lang="en-US" sz="1200" b="0" kern="1200" dirty="0" smtClean="0">
                <a:solidFill>
                  <a:schemeClr val="tx1"/>
                </a:solidFill>
                <a:effectLst/>
                <a:latin typeface="+mn-lt"/>
                <a:ea typeface="+mn-ea"/>
                <a:cs typeface="+mn-cs"/>
              </a:rPr>
              <a:t>: </a:t>
            </a:r>
          </a:p>
          <a:p>
            <a:pPr marL="171450" indent="-171450">
              <a:buFont typeface="Arial"/>
              <a:buChar char="•"/>
            </a:pPr>
            <a:r>
              <a:rPr lang="en-US" sz="1200" b="0" kern="1200" dirty="0" smtClean="0">
                <a:solidFill>
                  <a:schemeClr val="tx1"/>
                </a:solidFill>
                <a:effectLst/>
                <a:latin typeface="+mn-lt"/>
                <a:ea typeface="+mn-ea"/>
                <a:cs typeface="+mn-cs"/>
              </a:rPr>
              <a:t>Improves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roductivity</a:t>
            </a:r>
          </a:p>
          <a:p>
            <a:pPr marL="171450" indent="-171450">
              <a:buFont typeface="Arial"/>
              <a:buChar char="•"/>
            </a:pPr>
            <a:r>
              <a:rPr lang="en-US" sz="1200" b="0" kern="1200" dirty="0" smtClean="0">
                <a:solidFill>
                  <a:schemeClr val="tx1"/>
                </a:solidFill>
                <a:effectLst/>
                <a:latin typeface="+mn-lt"/>
                <a:ea typeface="+mn-ea"/>
                <a:cs typeface="+mn-cs"/>
              </a:rPr>
              <a:t>Secures your connections</a:t>
            </a:r>
          </a:p>
          <a:p>
            <a:pPr marL="171450" indent="-171450">
              <a:buFont typeface="Arial"/>
              <a:buChar char="•"/>
            </a:pPr>
            <a:r>
              <a:rPr lang="en-US" sz="1200" b="0" kern="1200" baseline="0" dirty="0" smtClean="0">
                <a:solidFill>
                  <a:schemeClr val="tx1"/>
                </a:solidFill>
                <a:effectLst/>
                <a:latin typeface="+mn-lt"/>
                <a:ea typeface="+mn-ea"/>
                <a:cs typeface="+mn-cs"/>
              </a:rPr>
              <a:t>Keeps costs predictable</a:t>
            </a:r>
          </a:p>
          <a:p>
            <a:pPr marL="0" indent="0">
              <a:buFont typeface="Arial"/>
              <a:buNone/>
            </a:pPr>
            <a:endParaRPr lang="en-US" sz="1200" b="0" kern="1200" baseline="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5</a:t>
            </a:fld>
            <a:endParaRPr lang="en-US" dirty="0"/>
          </a:p>
        </p:txBody>
      </p:sp>
    </p:spTree>
    <p:extLst>
      <p:ext uri="{BB962C8B-B14F-4D97-AF65-F5344CB8AC3E}">
        <p14:creationId xmlns:p14="http://schemas.microsoft.com/office/powerpoint/2010/main" val="2155624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keep you always on with our iPass Unlimited service. With iPass Unlimited</a:t>
            </a:r>
            <a:r>
              <a:rPr lang="en-US" sz="1200" kern="1200" baseline="0" dirty="0" smtClean="0">
                <a:solidFill>
                  <a:schemeClr val="tx1"/>
                </a:solidFill>
                <a:effectLst/>
                <a:latin typeface="+mn-lt"/>
                <a:ea typeface="+mn-ea"/>
                <a:cs typeface="+mn-cs"/>
              </a:rPr>
              <a:t>, you receive unlimited data on unlimited devices. No speed limits, no time limits, no usage limits.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iPass Unlimited</a:t>
            </a:r>
            <a:r>
              <a:rPr lang="en-US" sz="1200" kern="1200" baseline="0" dirty="0" smtClean="0">
                <a:solidFill>
                  <a:schemeClr val="tx1"/>
                </a:solidFill>
                <a:effectLst/>
                <a:latin typeface="+mn-lt"/>
                <a:ea typeface="+mn-ea"/>
                <a:cs typeface="+mn-cs"/>
              </a:rPr>
              <a:t> is a </a:t>
            </a:r>
            <a:r>
              <a:rPr lang="en-US" sz="1200" kern="1200" dirty="0" smtClean="0">
                <a:solidFill>
                  <a:schemeClr val="tx1"/>
                </a:solidFill>
                <a:effectLst/>
                <a:latin typeface="+mn-lt"/>
                <a:ea typeface="+mn-ea"/>
                <a:cs typeface="+mn-cs"/>
              </a:rPr>
              <a:t>web-based application that is easily downloaded from Apple, Google or Microsoft’s app stores.  Our app runs on virtually any mobile device: smart phones, tablets and laptops.</a:t>
            </a:r>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6</a:t>
            </a:fld>
            <a:endParaRPr lang="en-US" dirty="0"/>
          </a:p>
        </p:txBody>
      </p:sp>
    </p:spTree>
    <p:extLst>
      <p:ext uri="{BB962C8B-B14F-4D97-AF65-F5344CB8AC3E}">
        <p14:creationId xmlns:p14="http://schemas.microsoft.com/office/powerpoint/2010/main" val="113578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8619">
              <a:defRPr/>
            </a:pPr>
            <a:r>
              <a:rPr lang="en-US" b="1" dirty="0"/>
              <a:t>iPass </a:t>
            </a:r>
            <a:r>
              <a:rPr lang="en-US" dirty="0"/>
              <a:t>provides a secure and easy way to connect to Wi-Fi on over </a:t>
            </a:r>
            <a:r>
              <a:rPr lang="en-US" dirty="0" smtClean="0"/>
              <a:t>62M+ </a:t>
            </a:r>
            <a:r>
              <a:rPr lang="en-US" dirty="0"/>
              <a:t>hotspots around the world.  In airports, trains, hotels and airplanes – but also in your local café or retails outlets. With a single click you are instantly connected to the world’s largest and secure Wi-Fi network.  </a:t>
            </a:r>
          </a:p>
          <a:p>
            <a:pPr defTabSz="448619">
              <a:defRPr/>
            </a:pPr>
            <a:endParaRPr lang="en-US" dirty="0"/>
          </a:p>
          <a:p>
            <a:pPr marL="168231" indent="-168231" defTabSz="448619">
              <a:buFont typeface="Arial"/>
              <a:buChar char="•"/>
              <a:defRPr/>
            </a:pPr>
            <a:r>
              <a:rPr lang="en-US" dirty="0"/>
              <a:t>more than 780 airports (3,670 access points within airports)</a:t>
            </a:r>
          </a:p>
          <a:p>
            <a:pPr marL="168231" indent="-168231" defTabSz="448619">
              <a:buFont typeface="Arial"/>
              <a:buChar char="•"/>
              <a:defRPr/>
            </a:pPr>
            <a:r>
              <a:rPr lang="en-US" dirty="0"/>
              <a:t>More than 2,700 airplanes, with more than 700 more on the roadmap for 2016</a:t>
            </a:r>
          </a:p>
          <a:p>
            <a:pPr marL="168231" indent="-168231" defTabSz="448619">
              <a:buFont typeface="Arial"/>
              <a:buChar char="•"/>
              <a:defRPr/>
            </a:pPr>
            <a:r>
              <a:rPr lang="en-US" dirty="0"/>
              <a:t>More than 800 trains</a:t>
            </a:r>
          </a:p>
          <a:p>
            <a:pPr marL="168231" indent="-168231" defTabSz="448619">
              <a:buFont typeface="Arial"/>
              <a:buChar char="•"/>
              <a:defRPr/>
            </a:pPr>
            <a:r>
              <a:rPr lang="en-US" dirty="0"/>
              <a:t>More than 20 million local businesses (this is business hubs + open access)</a:t>
            </a:r>
          </a:p>
          <a:p>
            <a:pPr marL="168231" indent="-168231" defTabSz="448619">
              <a:buFont typeface="Arial"/>
              <a:buChar char="•"/>
              <a:defRPr/>
            </a:pPr>
            <a:r>
              <a:rPr lang="en-US" dirty="0"/>
              <a:t>More than 84,000 hotels (89k hotels + convention centers)</a:t>
            </a:r>
          </a:p>
          <a:p>
            <a:pPr marL="168231" indent="-168231" defTabSz="448619">
              <a:buFont typeface="Arial"/>
              <a:buChar char="•"/>
              <a:defRPr/>
            </a:pPr>
            <a:r>
              <a:rPr lang="en-US" dirty="0"/>
              <a:t>More than </a:t>
            </a:r>
            <a:r>
              <a:rPr lang="en-US" dirty="0" smtClean="0"/>
              <a:t>37 </a:t>
            </a:r>
            <a:r>
              <a:rPr lang="en-US" dirty="0"/>
              <a:t>million community hotspots</a:t>
            </a:r>
          </a:p>
        </p:txBody>
      </p:sp>
      <p:sp>
        <p:nvSpPr>
          <p:cNvPr id="4" name="Slide Number Placeholder 3"/>
          <p:cNvSpPr>
            <a:spLocks noGrp="1"/>
          </p:cNvSpPr>
          <p:nvPr>
            <p:ph type="sldNum" sz="quarter" idx="10"/>
          </p:nvPr>
        </p:nvSpPr>
        <p:spPr/>
        <p:txBody>
          <a:bodyPr/>
          <a:lstStyle/>
          <a:p>
            <a:fld id="{75A5C883-6EC2-9640-ABCC-EF7DD24AD61E}" type="slidenum">
              <a:rPr lang="en-US" smtClean="0"/>
              <a:t>7</a:t>
            </a:fld>
            <a:endParaRPr lang="en-US" dirty="0"/>
          </a:p>
        </p:txBody>
      </p:sp>
    </p:spTree>
    <p:extLst>
      <p:ext uri="{BB962C8B-B14F-4D97-AF65-F5344CB8AC3E}">
        <p14:creationId xmlns:p14="http://schemas.microsoft.com/office/powerpoint/2010/main" val="108620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7">
              <a:defRPr/>
            </a:pPr>
            <a:r>
              <a:rPr lang="en-US" b="1" dirty="0"/>
              <a:t>iPass </a:t>
            </a:r>
            <a:r>
              <a:rPr lang="en-US" dirty="0"/>
              <a:t>provides a secure and easy way to connect to Wi-Fi on over </a:t>
            </a:r>
            <a:r>
              <a:rPr lang="en-US" dirty="0" smtClean="0"/>
              <a:t>61M </a:t>
            </a:r>
            <a:r>
              <a:rPr lang="en-US" dirty="0"/>
              <a:t>hotspots around the world.  In airports, trains, hotels and airplanes – but also in your local café or retails outlets. With a single click you are instantly connected to the world’s largest and secure Wi-Fi network.  </a:t>
            </a:r>
          </a:p>
          <a:p>
            <a:pPr defTabSz="457167">
              <a:defRPr/>
            </a:pPr>
            <a:endParaRPr lang="en-US" dirty="0"/>
          </a:p>
          <a:p>
            <a:pPr marL="171438" indent="-171438" defTabSz="457167">
              <a:buFont typeface="Arial"/>
              <a:buChar char="•"/>
              <a:defRPr/>
            </a:pPr>
            <a:r>
              <a:rPr lang="en-US" dirty="0"/>
              <a:t>more than 780 airports (3,000 access points within airports)</a:t>
            </a:r>
          </a:p>
          <a:p>
            <a:pPr marL="171438" indent="-171438" defTabSz="457167">
              <a:buFont typeface="Arial"/>
              <a:buChar char="•"/>
              <a:defRPr/>
            </a:pPr>
            <a:r>
              <a:rPr lang="en-US" dirty="0"/>
              <a:t>More than 2,700 airplanes, with more than 700 more on the roadmap for 2016</a:t>
            </a:r>
          </a:p>
          <a:p>
            <a:pPr marL="171438" indent="-171438" defTabSz="457167">
              <a:buFont typeface="Arial"/>
              <a:buChar char="•"/>
              <a:defRPr/>
            </a:pPr>
            <a:r>
              <a:rPr lang="en-US" dirty="0"/>
              <a:t>More than 800 trains</a:t>
            </a:r>
          </a:p>
          <a:p>
            <a:pPr marL="171438" indent="-171438" defTabSz="457167">
              <a:buFont typeface="Arial"/>
              <a:buChar char="•"/>
              <a:defRPr/>
            </a:pPr>
            <a:r>
              <a:rPr lang="en-US" dirty="0"/>
              <a:t>More than 20 million local businesses (this is business hubs + open access)</a:t>
            </a:r>
          </a:p>
          <a:p>
            <a:pPr marL="171438" indent="-171438" defTabSz="457167">
              <a:buFont typeface="Arial"/>
              <a:buChar char="•"/>
              <a:defRPr/>
            </a:pPr>
            <a:r>
              <a:rPr lang="en-US" dirty="0"/>
              <a:t>More than 84,000 hotels (89k hotels + convention centers)</a:t>
            </a:r>
          </a:p>
          <a:p>
            <a:pPr marL="171438" indent="-171438" defTabSz="457167">
              <a:buFont typeface="Arial"/>
              <a:buChar char="•"/>
              <a:defRPr/>
            </a:pPr>
            <a:r>
              <a:rPr lang="en-US" dirty="0"/>
              <a:t>More than 30 million community hotspots</a:t>
            </a:r>
          </a:p>
        </p:txBody>
      </p:sp>
      <p:sp>
        <p:nvSpPr>
          <p:cNvPr id="4" name="Slide Number Placeholder 3"/>
          <p:cNvSpPr>
            <a:spLocks noGrp="1"/>
          </p:cNvSpPr>
          <p:nvPr>
            <p:ph type="sldNum" sz="quarter" idx="10"/>
          </p:nvPr>
        </p:nvSpPr>
        <p:spPr/>
        <p:txBody>
          <a:bodyPr/>
          <a:lstStyle/>
          <a:p>
            <a:fld id="{75A5C883-6EC2-9640-ABCC-EF7DD24AD61E}" type="slidenum">
              <a:rPr lang="en-US" smtClean="0"/>
              <a:t>8</a:t>
            </a:fld>
            <a:endParaRPr lang="en-US" dirty="0"/>
          </a:p>
        </p:txBody>
      </p:sp>
    </p:spTree>
    <p:extLst>
      <p:ext uri="{BB962C8B-B14F-4D97-AF65-F5344CB8AC3E}">
        <p14:creationId xmlns:p14="http://schemas.microsoft.com/office/powerpoint/2010/main" val="32772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North America Domestic Inflight: </a:t>
            </a:r>
            <a:r>
              <a:rPr lang="en-US" dirty="0" smtClean="0">
                <a:solidFill>
                  <a:srgbClr val="4D4E53"/>
                </a:solidFill>
              </a:rPr>
              <a:t>2,900 commercial aircraft equipped with </a:t>
            </a:r>
            <a:r>
              <a:rPr lang="en-US" dirty="0" err="1" smtClean="0">
                <a:solidFill>
                  <a:srgbClr val="4D4E53"/>
                </a:solidFill>
              </a:rPr>
              <a:t>Gogo</a:t>
            </a:r>
            <a:r>
              <a:rPr lang="en-US" dirty="0" smtClean="0">
                <a:solidFill>
                  <a:srgbClr val="4D4E53"/>
                </a:solidFill>
              </a:rPr>
              <a:t> inflight Wi-Fi</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International Inflight:</a:t>
            </a:r>
            <a:r>
              <a:rPr lang="en-US" baseline="0" dirty="0" smtClean="0"/>
              <a:t> </a:t>
            </a:r>
            <a:r>
              <a:rPr lang="en-US" dirty="0" smtClean="0">
                <a:solidFill>
                  <a:srgbClr val="4D4E53"/>
                </a:solidFill>
              </a:rPr>
              <a:t>300+ planes supplied by Panasonic Avionics Corporation</a:t>
            </a:r>
          </a:p>
          <a:p>
            <a:r>
              <a:rPr lang="en-US" dirty="0" smtClean="0"/>
              <a:t>United Airlines</a:t>
            </a:r>
            <a:r>
              <a:rPr lang="en-US" baseline="0" dirty="0" smtClean="0"/>
              <a:t> (Full fleet coming soon)</a:t>
            </a:r>
            <a:endParaRPr lang="en-US" dirty="0"/>
          </a:p>
        </p:txBody>
      </p:sp>
      <p:sp>
        <p:nvSpPr>
          <p:cNvPr id="4" name="Slide Number Placeholder 3"/>
          <p:cNvSpPr>
            <a:spLocks noGrp="1"/>
          </p:cNvSpPr>
          <p:nvPr>
            <p:ph type="sldNum" sz="quarter" idx="10"/>
          </p:nvPr>
        </p:nvSpPr>
        <p:spPr/>
        <p:txBody>
          <a:bodyPr/>
          <a:lstStyle/>
          <a:p>
            <a:fld id="{75A5C883-6EC2-9640-ABCC-EF7DD24AD61E}" type="slidenum">
              <a:rPr lang="en-US" smtClean="0"/>
              <a:t>9</a:t>
            </a:fld>
            <a:endParaRPr lang="en-US"/>
          </a:p>
        </p:txBody>
      </p:sp>
    </p:spTree>
    <p:extLst>
      <p:ext uri="{BB962C8B-B14F-4D97-AF65-F5344CB8AC3E}">
        <p14:creationId xmlns:p14="http://schemas.microsoft.com/office/powerpoint/2010/main" val="79556196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 Photo 1">
    <p:spTree>
      <p:nvGrpSpPr>
        <p:cNvPr id="1" name=""/>
        <p:cNvGrpSpPr/>
        <p:nvPr/>
      </p:nvGrpSpPr>
      <p:grpSpPr>
        <a:xfrm>
          <a:off x="0" y="0"/>
          <a:ext cx="0" cy="0"/>
          <a:chOff x="0" y="0"/>
          <a:chExt cx="0" cy="0"/>
        </a:xfrm>
      </p:grpSpPr>
      <p:sp>
        <p:nvSpPr>
          <p:cNvPr id="2" name="Title 1"/>
          <p:cNvSpPr>
            <a:spLocks noGrp="1"/>
          </p:cNvSpPr>
          <p:nvPr>
            <p:ph type="ctrTitle"/>
          </p:nvPr>
        </p:nvSpPr>
        <p:spPr>
          <a:xfrm>
            <a:off x="163624" y="3832863"/>
            <a:ext cx="7076707" cy="553998"/>
          </a:xfrm>
          <a:prstGeom prst="rect">
            <a:avLst/>
          </a:prstGeom>
          <a:effectLst/>
        </p:spPr>
        <p:txBody>
          <a:bodyPr tIns="0" bIns="0">
            <a:spAutoFit/>
          </a:bodyPr>
          <a:lstStyle>
            <a:lvl1pPr algn="l">
              <a:defRPr sz="3600" b="1">
                <a:solidFill>
                  <a:schemeClr val="tx2"/>
                </a:solidFill>
                <a:effectLst/>
                <a:latin typeface="Arial"/>
                <a:cs typeface="Arial"/>
              </a:defRPr>
            </a:lvl1pPr>
          </a:lstStyle>
          <a:p>
            <a:r>
              <a:rPr lang="en-US" dirty="0" smtClean="0"/>
              <a:t>Click to edit Master title style</a:t>
            </a:r>
            <a:endParaRPr lang="en-US" dirty="0"/>
          </a:p>
        </p:txBody>
      </p:sp>
      <p:sp>
        <p:nvSpPr>
          <p:cNvPr id="21" name="Text Placeholder 20"/>
          <p:cNvSpPr>
            <a:spLocks noGrp="1"/>
          </p:cNvSpPr>
          <p:nvPr>
            <p:ph type="body" sz="quarter" idx="11"/>
          </p:nvPr>
        </p:nvSpPr>
        <p:spPr>
          <a:xfrm>
            <a:off x="163624" y="4415018"/>
            <a:ext cx="7076707" cy="602242"/>
          </a:xfrm>
          <a:prstGeom prst="rect">
            <a:avLst/>
          </a:prstGeom>
        </p:spPr>
        <p:txBody>
          <a:bodyPr vert="horz" tIns="0" bIns="0" anchor="t" anchorCtr="0">
            <a:noAutofit/>
          </a:bodyPr>
          <a:lstStyle>
            <a:lvl1pPr marL="0" indent="0">
              <a:spcBef>
                <a:spcPts val="0"/>
              </a:spcBef>
              <a:buNone/>
              <a:defRPr sz="1800" b="1">
                <a:solidFill>
                  <a:schemeClr val="accent2"/>
                </a:solidFill>
                <a:effectLst/>
                <a:latin typeface="Arial"/>
                <a:cs typeface="Arial"/>
              </a:defRPr>
            </a:lvl1pPr>
          </a:lstStyle>
          <a:p>
            <a:pPr lvl="0"/>
            <a:r>
              <a:rPr lang="en-US" dirty="0" smtClean="0"/>
              <a:t>Click to 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10018" y="4290122"/>
            <a:ext cx="1306702" cy="594426"/>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553" y="-3061"/>
            <a:ext cx="3044952" cy="179114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96" y="-3061"/>
            <a:ext cx="3044952" cy="1791148"/>
          </a:xfrm>
          <a:prstGeom prst="rect">
            <a:avLst/>
          </a:prstGeom>
        </p:spPr>
      </p:pic>
      <p:pic>
        <p:nvPicPr>
          <p:cNvPr id="19" name="Picture 1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49936" y="-3061"/>
            <a:ext cx="3044952" cy="1791148"/>
          </a:xfrm>
          <a:prstGeom prst="rect">
            <a:avLst/>
          </a:prstGeom>
        </p:spPr>
      </p:pic>
      <p:pic>
        <p:nvPicPr>
          <p:cNvPr id="20" name="Picture 19"/>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092315" y="1793708"/>
            <a:ext cx="3044951" cy="1791148"/>
          </a:xfrm>
          <a:prstGeom prst="rect">
            <a:avLst/>
          </a:prstGeom>
        </p:spPr>
      </p:pic>
      <p:pic>
        <p:nvPicPr>
          <p:cNvPr id="22" name="Picture 21"/>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 y="1793708"/>
            <a:ext cx="3044952" cy="1791148"/>
          </a:xfrm>
          <a:prstGeom prst="rect">
            <a:avLst/>
          </a:prstGeom>
        </p:spPr>
      </p:pic>
      <p:pic>
        <p:nvPicPr>
          <p:cNvPr id="23" name="Picture 2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045328" y="1793707"/>
            <a:ext cx="3044952" cy="1791149"/>
          </a:xfrm>
          <a:prstGeom prst="rect">
            <a:avLst/>
          </a:prstGeom>
        </p:spPr>
      </p:pic>
      <p:grpSp>
        <p:nvGrpSpPr>
          <p:cNvPr id="24" name="Group 23"/>
          <p:cNvGrpSpPr/>
          <p:nvPr userDrawn="1"/>
        </p:nvGrpSpPr>
        <p:grpSpPr>
          <a:xfrm>
            <a:off x="3386077" y="1355937"/>
            <a:ext cx="2380810" cy="856825"/>
            <a:chOff x="3381595" y="1337333"/>
            <a:chExt cx="2380810" cy="856825"/>
          </a:xfrm>
        </p:grpSpPr>
        <p:sp>
          <p:nvSpPr>
            <p:cNvPr id="25" name="Rounded Rectangle 24"/>
            <p:cNvSpPr/>
            <p:nvPr/>
          </p:nvSpPr>
          <p:spPr>
            <a:xfrm>
              <a:off x="3381595" y="1337333"/>
              <a:ext cx="2380810" cy="856825"/>
            </a:xfrm>
            <a:prstGeom prst="roundRect">
              <a:avLst>
                <a:gd name="adj" fmla="val 50000"/>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pic>
          <p:nvPicPr>
            <p:cNvPr id="26" name="Picture 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36002" y="1460305"/>
              <a:ext cx="2271995" cy="621249"/>
            </a:xfrm>
            <a:prstGeom prst="rect">
              <a:avLst/>
            </a:prstGeom>
          </p:spPr>
        </p:pic>
      </p:grpSp>
    </p:spTree>
    <p:extLst>
      <p:ext uri="{BB962C8B-B14F-4D97-AF65-F5344CB8AC3E}">
        <p14:creationId xmlns:p14="http://schemas.microsoft.com/office/powerpoint/2010/main" val="1410333679"/>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xmlns:p14="http://schemas.microsoft.com/office/powerpoint/2010/main" spd="med" advTm="5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x3">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l">
              <a:defRPr sz="3200" b="1">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57201" y="1043354"/>
            <a:ext cx="2561492" cy="3392973"/>
          </a:xfrm>
          <a:prstGeom prst="rect">
            <a:avLst/>
          </a:prstGeom>
        </p:spPr>
        <p:txBody>
          <a:bodyPr/>
          <a:lstStyle>
            <a:lvl1pPr>
              <a:buClrTx/>
              <a:defRPr sz="2000">
                <a:latin typeface="Arial"/>
                <a:cs typeface="Arial"/>
              </a:defRPr>
            </a:lvl1pPr>
            <a:lvl2pPr>
              <a:buClrTx/>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 name="Content Placeholder 3"/>
          <p:cNvSpPr>
            <a:spLocks noGrp="1"/>
          </p:cNvSpPr>
          <p:nvPr>
            <p:ph sz="half" idx="15"/>
          </p:nvPr>
        </p:nvSpPr>
        <p:spPr>
          <a:xfrm>
            <a:off x="3294397" y="1043342"/>
            <a:ext cx="2561492" cy="3392973"/>
          </a:xfrm>
          <a:prstGeom prst="rect">
            <a:avLst/>
          </a:prstGeom>
        </p:spPr>
        <p:txBody>
          <a:bodyPr/>
          <a:lstStyle>
            <a:lvl1pPr>
              <a:buClrTx/>
              <a:defRPr sz="2000">
                <a:latin typeface="Arial"/>
                <a:cs typeface="Arial"/>
              </a:defRPr>
            </a:lvl1pPr>
            <a:lvl2pPr>
              <a:buClrTx/>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3"/>
          <p:cNvSpPr>
            <a:spLocks noGrp="1"/>
          </p:cNvSpPr>
          <p:nvPr>
            <p:ph sz="half" idx="16"/>
          </p:nvPr>
        </p:nvSpPr>
        <p:spPr>
          <a:xfrm>
            <a:off x="6119869" y="1043330"/>
            <a:ext cx="2561492" cy="3392973"/>
          </a:xfrm>
          <a:prstGeom prst="rect">
            <a:avLst/>
          </a:prstGeom>
        </p:spPr>
        <p:txBody>
          <a:bodyPr/>
          <a:lstStyle>
            <a:lvl1pPr>
              <a:buClrTx/>
              <a:defRPr sz="2000">
                <a:latin typeface="Arial"/>
                <a:cs typeface="Arial"/>
              </a:defRPr>
            </a:lvl1pPr>
            <a:lvl2pPr>
              <a:buClrTx/>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
        <p:nvSpPr>
          <p:cNvPr id="21"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ial"/>
                <a:cs typeface="Arial"/>
              </a:defRPr>
            </a:lvl1pPr>
          </a:lstStyle>
          <a:p>
            <a:fld id="{9378A6DB-5A0A-5845-9AB3-EA012823A32C}" type="slidenum">
              <a:rPr lang="en-US" smtClean="0"/>
              <a:pPr/>
              <a:t>‹#›</a:t>
            </a:fld>
            <a:endParaRPr lang="en-US" dirty="0"/>
          </a:p>
        </p:txBody>
      </p:sp>
    </p:spTree>
    <p:extLst>
      <p:ext uri="{BB962C8B-B14F-4D97-AF65-F5344CB8AC3E}">
        <p14:creationId xmlns:p14="http://schemas.microsoft.com/office/powerpoint/2010/main" val="293275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Hierarchical Lis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l">
              <a:defRPr sz="3200" b="1">
                <a:solidFill>
                  <a:schemeClr val="tx2"/>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457200" y="980264"/>
            <a:ext cx="8229600" cy="479822"/>
          </a:xfrm>
          <a:prstGeom prst="rect">
            <a:avLst/>
          </a:prstGeom>
        </p:spPr>
        <p:txBody>
          <a:bodyPr anchor="b"/>
          <a:lstStyle>
            <a:lvl1pPr marL="0" indent="0">
              <a:spcBef>
                <a:spcPts val="0"/>
              </a:spcBef>
              <a:buNone/>
              <a:defRPr sz="24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519075"/>
            <a:ext cx="8229600" cy="2963466"/>
          </a:xfrm>
          <a:prstGeom prst="rect">
            <a:avLst/>
          </a:prstGeom>
        </p:spPr>
        <p:txBody>
          <a:bodyPr/>
          <a:lstStyle>
            <a:lvl1pPr>
              <a:buClrTx/>
              <a:defRPr sz="2000">
                <a:latin typeface="Arial"/>
                <a:cs typeface="Arial"/>
              </a:defRPr>
            </a:lvl1pPr>
            <a:lvl2pPr>
              <a:buClr>
                <a:schemeClr val="tx2"/>
              </a:buClr>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9"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ial"/>
                <a:cs typeface="Arial"/>
              </a:defRPr>
            </a:lvl1pPr>
          </a:lstStyle>
          <a:p>
            <a:fld id="{9378A6DB-5A0A-5845-9AB3-EA012823A32C}" type="slidenum">
              <a:rPr lang="en-US" smtClean="0"/>
              <a:pPr/>
              <a:t>‹#›</a:t>
            </a:fld>
            <a:endParaRPr lang="en-US" dirty="0"/>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Tree>
    <p:extLst>
      <p:ext uri="{BB962C8B-B14F-4D97-AF65-F5344CB8AC3E}">
        <p14:creationId xmlns:p14="http://schemas.microsoft.com/office/powerpoint/2010/main" val="167758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Rectangle 8"/>
          <p:cNvSpPr/>
          <p:nvPr userDrawn="1"/>
        </p:nvSpPr>
        <p:spPr>
          <a:xfrm>
            <a:off x="0" y="-341"/>
            <a:ext cx="9144000" cy="5143841"/>
          </a:xfrm>
          <a:prstGeom prst="rect">
            <a:avLst/>
          </a:prstGeom>
          <a:gradFill flip="none" rotWithShape="1">
            <a:gsLst>
              <a:gs pos="100000">
                <a:schemeClr val="bg2"/>
              </a:gs>
              <a:gs pos="0">
                <a:schemeClr val="accent1"/>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4113" y="743758"/>
            <a:ext cx="6997701" cy="1067783"/>
          </a:xfrm>
          <a:prstGeom prst="rect">
            <a:avLst/>
          </a:prstGeom>
          <a:effectLst/>
        </p:spPr>
        <p:txBody>
          <a:bodyPr/>
          <a:lstStyle>
            <a:lvl1pPr algn="l">
              <a:defRPr sz="3600" b="1">
                <a:solidFill>
                  <a:schemeClr val="bg1"/>
                </a:solidFill>
                <a:effectLst/>
                <a:latin typeface="Arial"/>
                <a:cs typeface="Arial"/>
              </a:defRPr>
            </a:lvl1pPr>
          </a:lstStyle>
          <a:p>
            <a:r>
              <a:rPr lang="en-US" dirty="0" smtClean="0"/>
              <a:t>Click to edit Master title style</a:t>
            </a:r>
            <a:endParaRPr lang="en-US" dirty="0"/>
          </a:p>
        </p:txBody>
      </p:sp>
      <p:sp>
        <p:nvSpPr>
          <p:cNvPr id="14" name="Text Placeholder 20"/>
          <p:cNvSpPr>
            <a:spLocks noGrp="1"/>
          </p:cNvSpPr>
          <p:nvPr>
            <p:ph type="body" sz="quarter" idx="11"/>
          </p:nvPr>
        </p:nvSpPr>
        <p:spPr>
          <a:xfrm>
            <a:off x="643659" y="1971156"/>
            <a:ext cx="6998155" cy="536465"/>
          </a:xfrm>
          <a:prstGeom prst="rect">
            <a:avLst/>
          </a:prstGeom>
          <a:effectLst/>
        </p:spPr>
        <p:txBody>
          <a:bodyPr vert="horz"/>
          <a:lstStyle>
            <a:lvl1pPr marL="0" indent="0">
              <a:buNone/>
              <a:defRPr sz="2400">
                <a:solidFill>
                  <a:schemeClr val="accent2"/>
                </a:solidFill>
                <a:effectLst/>
                <a:latin typeface="Arial"/>
                <a:cs typeface="Arial"/>
              </a:defRPr>
            </a:lvl1pPr>
          </a:lstStyle>
          <a:p>
            <a:pPr lvl="0"/>
            <a:r>
              <a:rPr lang="en-US" dirty="0" smtClean="0"/>
              <a:t>Click to edit Master text styles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10018" y="4290122"/>
            <a:ext cx="1306701" cy="594426"/>
          </a:xfrm>
          <a:prstGeom prst="rect">
            <a:avLst/>
          </a:prstGeom>
        </p:spPr>
      </p:pic>
    </p:spTree>
    <p:extLst>
      <p:ext uri="{BB962C8B-B14F-4D97-AF65-F5344CB8AC3E}">
        <p14:creationId xmlns:p14="http://schemas.microsoft.com/office/powerpoint/2010/main" val="426357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with overlay">
    <p:spTree>
      <p:nvGrpSpPr>
        <p:cNvPr id="1" name=""/>
        <p:cNvGrpSpPr/>
        <p:nvPr/>
      </p:nvGrpSpPr>
      <p:grpSpPr>
        <a:xfrm>
          <a:off x="0" y="0"/>
          <a:ext cx="0" cy="0"/>
          <a:chOff x="0" y="0"/>
          <a:chExt cx="0" cy="0"/>
        </a:xfrm>
      </p:grpSpPr>
      <p:sp>
        <p:nvSpPr>
          <p:cNvPr id="3" name="Rectangle 2"/>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4" name="Rectangle 3"/>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5" name="Rectangle 4"/>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6" name="Rectangle 5"/>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9" name="Title 4"/>
          <p:cNvSpPr>
            <a:spLocks noGrp="1"/>
          </p:cNvSpPr>
          <p:nvPr>
            <p:ph type="title"/>
          </p:nvPr>
        </p:nvSpPr>
        <p:spPr>
          <a:xfrm>
            <a:off x="457200" y="536179"/>
            <a:ext cx="8229600" cy="830997"/>
          </a:xfrm>
          <a:prstGeom prst="rect">
            <a:avLst/>
          </a:prstGeom>
          <a:effectLst/>
        </p:spPr>
        <p:txBody>
          <a:bodyPr>
            <a:spAutoFit/>
          </a:bodyPr>
          <a:lstStyle>
            <a:lvl1pPr>
              <a:defRPr b="1">
                <a:latin typeface="+mj-lt"/>
              </a:defRPr>
            </a:lvl1pPr>
          </a:lstStyle>
          <a:p>
            <a:pPr algn="ctr"/>
            <a:endParaRPr lang="en-US" sz="4800" dirty="0">
              <a:solidFill>
                <a:srgbClr val="FFFFFF"/>
              </a:solidFill>
              <a:effectLst>
                <a:outerShdw blurRad="393700" dir="2700000" algn="tl" rotWithShape="0">
                  <a:schemeClr val="tx2">
                    <a:alpha val="31000"/>
                  </a:schemeClr>
                </a:outerShdw>
              </a:effectLst>
            </a:endParaRPr>
          </a:p>
        </p:txBody>
      </p:sp>
      <p:sp>
        <p:nvSpPr>
          <p:cNvPr id="10" name="Text Placeholder 5"/>
          <p:cNvSpPr>
            <a:spLocks noGrp="1"/>
          </p:cNvSpPr>
          <p:nvPr>
            <p:ph type="body" idx="1"/>
          </p:nvPr>
        </p:nvSpPr>
        <p:spPr>
          <a:xfrm>
            <a:off x="457200" y="3609255"/>
            <a:ext cx="8229600" cy="646331"/>
          </a:xfrm>
          <a:prstGeom prst="rect">
            <a:avLst/>
          </a:prstGeom>
          <a:effectLst/>
        </p:spPr>
        <p:txBody>
          <a:bodyPr>
            <a:spAutoFit/>
          </a:bodyPr>
          <a:lstStyle>
            <a:lvl1pPr marL="0" indent="0">
              <a:buNone/>
              <a:defRPr sz="2400"/>
            </a:lvl1pPr>
          </a:lstStyle>
          <a:p>
            <a:pPr algn="ctr"/>
            <a:endParaRPr lang="en-US" sz="3600" b="1" dirty="0">
              <a:solidFill>
                <a:srgbClr val="FFFFFF"/>
              </a:solidFill>
              <a:effectLst>
                <a:outerShdw blurRad="393700" dir="2700000" algn="tl" rotWithShape="0">
                  <a:schemeClr val="tx2">
                    <a:alpha val="31000"/>
                  </a:schemeClr>
                </a:outerShdw>
              </a:effectLst>
            </a:endParaRPr>
          </a:p>
        </p:txBody>
      </p:sp>
      <p:sp>
        <p:nvSpPr>
          <p:cNvPr id="11" name="Content Placeholder 6"/>
          <p:cNvSpPr>
            <a:spLocks noGrp="1"/>
          </p:cNvSpPr>
          <p:nvPr>
            <p:ph sz="half" idx="2"/>
          </p:nvPr>
        </p:nvSpPr>
        <p:spPr>
          <a:xfrm>
            <a:off x="1517108" y="1460385"/>
            <a:ext cx="6598192" cy="1789009"/>
          </a:xfrm>
          <a:prstGeom prst="rect">
            <a:avLst/>
          </a:prstGeom>
        </p:spPr>
        <p:txBody>
          <a:bodyPr/>
          <a:lstStyle>
            <a:lvl1pPr>
              <a:defRPr sz="2000"/>
            </a:lvl1pPr>
          </a:lstStyle>
          <a:p>
            <a:pPr marL="182880" indent="-182880">
              <a:spcBef>
                <a:spcPts val="600"/>
              </a:spcBef>
              <a:buClrTx/>
              <a:defRPr/>
            </a:pPr>
            <a:endParaRPr lang="en-US" dirty="0">
              <a:solidFill>
                <a:schemeClr val="bg1"/>
              </a:solidFill>
              <a:effectLst>
                <a:outerShdw blurRad="393700" dir="2700000" algn="tl" rotWithShape="0">
                  <a:schemeClr val="tx2">
                    <a:alpha val="31000"/>
                  </a:schemeClr>
                </a:outerShdw>
              </a:effectLst>
              <a:latin typeface="Arial"/>
              <a:cs typeface="Arial"/>
            </a:endParaRPr>
          </a:p>
        </p:txBody>
      </p:sp>
    </p:spTree>
    <p:extLst>
      <p:ext uri="{BB962C8B-B14F-4D97-AF65-F5344CB8AC3E}">
        <p14:creationId xmlns:p14="http://schemas.microsoft.com/office/powerpoint/2010/main" val="10045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3">
    <p:spTree>
      <p:nvGrpSpPr>
        <p:cNvPr id="1" name=""/>
        <p:cNvGrpSpPr/>
        <p:nvPr/>
      </p:nvGrpSpPr>
      <p:grpSpPr>
        <a:xfrm>
          <a:off x="0" y="0"/>
          <a:ext cx="0" cy="0"/>
          <a:chOff x="0" y="0"/>
          <a:chExt cx="0" cy="0"/>
        </a:xfrm>
      </p:grpSpPr>
      <p:sp>
        <p:nvSpPr>
          <p:cNvPr id="3" name="Rectangle 2"/>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4" name="Rectangle 3"/>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5" name="Rectangle 4"/>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sp>
        <p:nvSpPr>
          <p:cNvPr id="6" name="Rectangle 5"/>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cs typeface="Arial"/>
            </a:endParaRP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038" y="-1"/>
            <a:ext cx="9048750" cy="5143501"/>
          </a:xfrm>
          <a:prstGeom prst="rect">
            <a:avLst/>
          </a:prstGeom>
          <a:noFill/>
          <a:ln>
            <a:noFill/>
          </a:ln>
        </p:spPr>
      </p:pic>
      <p:sp>
        <p:nvSpPr>
          <p:cNvPr id="10" name="Rectangle 9"/>
          <p:cNvSpPr/>
          <p:nvPr userDrawn="1"/>
        </p:nvSpPr>
        <p:spPr>
          <a:xfrm>
            <a:off x="106038" y="1"/>
            <a:ext cx="9048750" cy="5143500"/>
          </a:xfrm>
          <a:prstGeom prst="rect">
            <a:avLst/>
          </a:prstGeom>
          <a:solidFill>
            <a:schemeClr val="tx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0"/>
          </p:nvPr>
        </p:nvSpPr>
        <p:spPr>
          <a:xfrm>
            <a:off x="388938" y="2151069"/>
            <a:ext cx="8483600" cy="707886"/>
          </a:xfrm>
          <a:prstGeom prst="rect">
            <a:avLst/>
          </a:prstGeom>
        </p:spPr>
        <p:txBody>
          <a:bodyPr vert="horz" tIns="45720" bIns="45720">
            <a:spAutoFit/>
          </a:bodyPr>
          <a:lstStyle>
            <a:lvl1pPr marL="0" indent="0" algn="ctr">
              <a:buNone/>
              <a:defRPr sz="4000" b="1">
                <a:solidFill>
                  <a:schemeClr val="bg1"/>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42107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erarchical 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l">
              <a:defRPr sz="3200" b="1">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57200" y="1014689"/>
            <a:ext cx="8229600" cy="3474721"/>
          </a:xfrm>
          <a:prstGeom prst="rect">
            <a:avLst/>
          </a:prstGeom>
        </p:spPr>
        <p:txBody>
          <a:bodyPr/>
          <a:lstStyle>
            <a:lvl1pPr>
              <a:buClrTx/>
              <a:defRPr sz="2000">
                <a:latin typeface="Arial"/>
                <a:cs typeface="Arial"/>
              </a:defRPr>
            </a:lvl1pPr>
            <a:lvl2pPr>
              <a:buClr>
                <a:schemeClr val="tx2"/>
              </a:buClr>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
        <p:nvSpPr>
          <p:cNvPr id="11"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ial"/>
                <a:cs typeface="Arial"/>
              </a:defRPr>
            </a:lvl1pPr>
          </a:lstStyle>
          <a:p>
            <a:fld id="{9378A6DB-5A0A-5845-9AB3-EA012823A32C}" type="slidenum">
              <a:rPr lang="en-US" smtClean="0"/>
              <a:pPr/>
              <a:t>‹#›</a:t>
            </a:fld>
            <a:endParaRPr lang="en-US" dirty="0"/>
          </a:p>
        </p:txBody>
      </p:sp>
    </p:spTree>
    <p:extLst>
      <p:ext uri="{BB962C8B-B14F-4D97-AF65-F5344CB8AC3E}">
        <p14:creationId xmlns:p14="http://schemas.microsoft.com/office/powerpoint/2010/main" val="27706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erarchical Lis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l">
              <a:defRPr sz="3200" b="1">
                <a:solidFill>
                  <a:schemeClr val="tx2"/>
                </a:solidFi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760196"/>
            <a:ext cx="8229600" cy="723195"/>
          </a:xfrm>
          <a:prstGeom prst="rect">
            <a:avLst/>
          </a:prstGeom>
        </p:spPr>
        <p:txBody>
          <a:bodyPr tIns="0" bIns="0" anchor="t" anchorCtr="0"/>
          <a:lstStyle>
            <a:lvl1pPr marL="0" indent="0">
              <a:lnSpc>
                <a:spcPct val="90000"/>
              </a:lnSpc>
              <a:spcBef>
                <a:spcPts val="0"/>
              </a:spcBef>
              <a:spcAft>
                <a:spcPts val="0"/>
              </a:spcAft>
              <a:buNone/>
              <a:defRPr sz="24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519075"/>
            <a:ext cx="8229600" cy="2963466"/>
          </a:xfrm>
          <a:prstGeom prst="rect">
            <a:avLst/>
          </a:prstGeom>
        </p:spPr>
        <p:txBody>
          <a:bodyPr/>
          <a:lstStyle>
            <a:lvl1pPr marL="347472" indent="-347472">
              <a:spcBef>
                <a:spcPts val="480"/>
              </a:spcBef>
              <a:buClrTx/>
              <a:defRPr sz="2000">
                <a:latin typeface="Arial"/>
                <a:cs typeface="Arial"/>
              </a:defRPr>
            </a:lvl1pPr>
            <a:lvl2pPr marL="740664" indent="-283464">
              <a:buClr>
                <a:schemeClr val="tx2"/>
              </a:buClr>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ial"/>
                <a:cs typeface="Arial"/>
              </a:defRPr>
            </a:lvl1pPr>
          </a:lstStyle>
          <a:p>
            <a:fld id="{9378A6DB-5A0A-5845-9AB3-EA012823A32C}" type="slidenum">
              <a:rPr lang="en-US" smtClean="0"/>
              <a:pPr/>
              <a:t>‹#›</a:t>
            </a:fld>
            <a:endParaRPr lang="en-US" dirty="0"/>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Tree>
    <p:extLst>
      <p:ext uri="{BB962C8B-B14F-4D97-AF65-F5344CB8AC3E}">
        <p14:creationId xmlns:p14="http://schemas.microsoft.com/office/powerpoint/2010/main" val="56206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erarchical List with Sub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ctr">
              <a:defRPr sz="3200" b="1">
                <a:solidFill>
                  <a:schemeClr val="tx2"/>
                </a:solidFi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760196"/>
            <a:ext cx="8229600" cy="723195"/>
          </a:xfrm>
          <a:prstGeom prst="rect">
            <a:avLst/>
          </a:prstGeom>
        </p:spPr>
        <p:txBody>
          <a:bodyPr tIns="0" bIns="0" anchor="t" anchorCtr="0"/>
          <a:lstStyle>
            <a:lvl1pPr marL="0" indent="0" algn="ctr">
              <a:lnSpc>
                <a:spcPct val="90000"/>
              </a:lnSpc>
              <a:spcBef>
                <a:spcPts val="0"/>
              </a:spcBef>
              <a:spcAft>
                <a:spcPts val="0"/>
              </a:spcAft>
              <a:buNone/>
              <a:defRPr sz="24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519075"/>
            <a:ext cx="8229600" cy="2963466"/>
          </a:xfrm>
          <a:prstGeom prst="rect">
            <a:avLst/>
          </a:prstGeom>
        </p:spPr>
        <p:txBody>
          <a:bodyPr/>
          <a:lstStyle>
            <a:lvl1pPr marL="347472" indent="-347472">
              <a:spcBef>
                <a:spcPts val="480"/>
              </a:spcBef>
              <a:buClrTx/>
              <a:defRPr sz="2000">
                <a:latin typeface="Arial"/>
                <a:cs typeface="Arial"/>
              </a:defRPr>
            </a:lvl1pPr>
            <a:lvl2pPr marL="740664" indent="-283464">
              <a:buClr>
                <a:schemeClr val="tx2"/>
              </a:buClr>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ial"/>
                <a:cs typeface="Arial"/>
              </a:defRPr>
            </a:lvl1pPr>
          </a:lstStyle>
          <a:p>
            <a:fld id="{9378A6DB-5A0A-5845-9AB3-EA012823A32C}" type="slidenum">
              <a:rPr lang="en-US" smtClean="0"/>
              <a:pPr/>
              <a:t>‹#›</a:t>
            </a:fld>
            <a:endParaRPr lang="en-US" dirty="0"/>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Tree>
    <p:extLst>
      <p:ext uri="{BB962C8B-B14F-4D97-AF65-F5344CB8AC3E}">
        <p14:creationId xmlns:p14="http://schemas.microsoft.com/office/powerpoint/2010/main" val="355464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ierarchical with Pictur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l">
              <a:defRPr sz="3200" b="1">
                <a:solidFill>
                  <a:schemeClr val="tx2"/>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758952"/>
            <a:ext cx="8229600" cy="734362"/>
          </a:xfrm>
          <a:prstGeom prst="rect">
            <a:avLst/>
          </a:prstGeom>
        </p:spPr>
        <p:txBody>
          <a:bodyPr tIns="0" bIns="0" anchor="t" anchorCtr="0"/>
          <a:lstStyle>
            <a:lvl1pPr marL="0" indent="0">
              <a:lnSpc>
                <a:spcPct val="90000"/>
              </a:lnSpc>
              <a:spcBef>
                <a:spcPts val="0"/>
              </a:spcBef>
              <a:buNone/>
              <a:defRPr sz="24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517904"/>
            <a:ext cx="4410977" cy="3079462"/>
          </a:xfrm>
          <a:prstGeom prst="rect">
            <a:avLst/>
          </a:prstGeom>
        </p:spPr>
        <p:txBody>
          <a:bodyPr/>
          <a:lstStyle>
            <a:lvl1pPr>
              <a:buClrTx/>
              <a:defRPr sz="2000">
                <a:latin typeface="Arial"/>
                <a:cs typeface="Arial"/>
              </a:defRPr>
            </a:lvl1pPr>
            <a:lvl2pPr>
              <a:buClr>
                <a:schemeClr val="tx2"/>
              </a:buClr>
              <a:defRPr sz="1800">
                <a:latin typeface="Arial"/>
                <a:cs typeface="Arial"/>
              </a:defRPr>
            </a:lvl2pPr>
            <a:lvl3pPr>
              <a:buClrTx/>
              <a:defRPr sz="1600">
                <a:latin typeface="Arial"/>
                <a:cs typeface="Aria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4" name="Picture Placeholder 13"/>
          <p:cNvSpPr>
            <a:spLocks noGrp="1"/>
          </p:cNvSpPr>
          <p:nvPr>
            <p:ph type="pic" sz="quarter" idx="13"/>
          </p:nvPr>
        </p:nvSpPr>
        <p:spPr>
          <a:xfrm>
            <a:off x="5197476" y="1517904"/>
            <a:ext cx="3611563" cy="2127647"/>
          </a:xfrm>
          <a:prstGeom prst="rect">
            <a:avLst/>
          </a:prstGeom>
        </p:spPr>
        <p:txBody>
          <a:bodyPr vert="horz"/>
          <a:lstStyle>
            <a:lvl1pPr marL="0" indent="0">
              <a:buNone/>
              <a:defRPr>
                <a:latin typeface="Arial"/>
                <a:cs typeface="Arial"/>
              </a:defRPr>
            </a:lvl1pPr>
          </a:lstStyle>
          <a:p>
            <a:r>
              <a:rPr lang="en-US" smtClean="0"/>
              <a:t>Drag picture to placeholder or click icon to add</a:t>
            </a:r>
            <a:endParaRPr lang="en-US" dirty="0"/>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
        <p:nvSpPr>
          <p:cNvPr id="21"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ial"/>
                <a:cs typeface="Arial"/>
              </a:defRPr>
            </a:lvl1pPr>
          </a:lstStyle>
          <a:p>
            <a:fld id="{9378A6DB-5A0A-5845-9AB3-EA012823A32C}" type="slidenum">
              <a:rPr lang="en-US" smtClean="0"/>
              <a:pPr/>
              <a:t>‹#›</a:t>
            </a:fld>
            <a:endParaRPr lang="en-US" dirty="0"/>
          </a:p>
        </p:txBody>
      </p:sp>
    </p:spTree>
    <p:extLst>
      <p:ext uri="{BB962C8B-B14F-4D97-AF65-F5344CB8AC3E}">
        <p14:creationId xmlns:p14="http://schemas.microsoft.com/office/powerpoint/2010/main" val="297055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x2">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6051"/>
          </a:xfrm>
          <a:prstGeom prst="rect">
            <a:avLst/>
          </a:prstGeom>
        </p:spPr>
        <p:txBody>
          <a:bodyPr>
            <a:normAutofit/>
          </a:bodyPr>
          <a:lstStyle>
            <a:lvl1pPr algn="l">
              <a:defRPr sz="3200" b="1">
                <a:solidFill>
                  <a:schemeClr val="tx2"/>
                </a:solidFill>
                <a:latin typeface="Arail"/>
                <a:cs typeface="Arai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57200" y="1043354"/>
            <a:ext cx="3851031" cy="3393010"/>
          </a:xfrm>
          <a:prstGeom prst="rect">
            <a:avLst/>
          </a:prstGeom>
        </p:spPr>
        <p:txBody>
          <a:bodyPr/>
          <a:lstStyle>
            <a:lvl1pPr>
              <a:buClrTx/>
              <a:defRPr sz="2000">
                <a:latin typeface="Arail"/>
                <a:cs typeface="Arail"/>
              </a:defRPr>
            </a:lvl1pPr>
            <a:lvl2pPr>
              <a:buClr>
                <a:schemeClr val="tx2"/>
              </a:buClr>
              <a:defRPr sz="1800">
                <a:latin typeface="Arail"/>
                <a:cs typeface="Arail"/>
              </a:defRPr>
            </a:lvl2pPr>
            <a:lvl3pPr>
              <a:buClrTx/>
              <a:defRPr sz="1600">
                <a:latin typeface="Arail"/>
                <a:cs typeface="Arai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Rectangle 14"/>
          <p:cNvSpPr/>
          <p:nvPr userDrawn="1"/>
        </p:nvSpPr>
        <p:spPr>
          <a:xfrm>
            <a:off x="0" y="-340"/>
            <a:ext cx="109728" cy="12001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ail"/>
              <a:cs typeface="Arail"/>
            </a:endParaRPr>
          </a:p>
        </p:txBody>
      </p:sp>
      <p:sp>
        <p:nvSpPr>
          <p:cNvPr id="16" name="Rectangle 15"/>
          <p:cNvSpPr/>
          <p:nvPr userDrawn="1"/>
        </p:nvSpPr>
        <p:spPr>
          <a:xfrm>
            <a:off x="0" y="1315999"/>
            <a:ext cx="109728" cy="12001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ail"/>
              <a:cs typeface="Arail"/>
            </a:endParaRPr>
          </a:p>
        </p:txBody>
      </p:sp>
      <p:sp>
        <p:nvSpPr>
          <p:cNvPr id="17" name="Rectangle 16"/>
          <p:cNvSpPr/>
          <p:nvPr userDrawn="1"/>
        </p:nvSpPr>
        <p:spPr>
          <a:xfrm>
            <a:off x="0" y="2632337"/>
            <a:ext cx="109728" cy="12001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ail"/>
              <a:cs typeface="Arail"/>
            </a:endParaRPr>
          </a:p>
        </p:txBody>
      </p:sp>
      <p:sp>
        <p:nvSpPr>
          <p:cNvPr id="18" name="Rectangle 17"/>
          <p:cNvSpPr/>
          <p:nvPr userDrawn="1"/>
        </p:nvSpPr>
        <p:spPr>
          <a:xfrm>
            <a:off x="0" y="3948676"/>
            <a:ext cx="109728" cy="12001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ail"/>
              <a:cs typeface="Arail"/>
            </a:endParaRPr>
          </a:p>
        </p:txBody>
      </p:sp>
      <p:sp>
        <p:nvSpPr>
          <p:cNvPr id="21" name="Content Placeholder 3"/>
          <p:cNvSpPr>
            <a:spLocks noGrp="1"/>
          </p:cNvSpPr>
          <p:nvPr>
            <p:ph sz="half" idx="14"/>
          </p:nvPr>
        </p:nvSpPr>
        <p:spPr>
          <a:xfrm>
            <a:off x="4630616" y="1049204"/>
            <a:ext cx="4009642" cy="3393010"/>
          </a:xfrm>
          <a:prstGeom prst="rect">
            <a:avLst/>
          </a:prstGeom>
        </p:spPr>
        <p:txBody>
          <a:bodyPr/>
          <a:lstStyle>
            <a:lvl1pPr>
              <a:buClrTx/>
              <a:defRPr sz="2000">
                <a:latin typeface="Arail"/>
                <a:cs typeface="Arail"/>
              </a:defRPr>
            </a:lvl1pPr>
            <a:lvl2pPr>
              <a:buClr>
                <a:schemeClr val="tx2"/>
              </a:buClr>
              <a:defRPr sz="1800">
                <a:latin typeface="Arail"/>
                <a:cs typeface="Arail"/>
              </a:defRPr>
            </a:lvl2pPr>
            <a:lvl3pPr>
              <a:buClrTx/>
              <a:defRPr sz="1600">
                <a:latin typeface="Arail"/>
                <a:cs typeface="Arail"/>
              </a:defRPr>
            </a:lvl3pPr>
            <a:lvl4pPr>
              <a:buClr>
                <a:schemeClr val="tx2"/>
              </a:buClr>
              <a:defRPr sz="1600">
                <a:latin typeface="Proxima Nova Bold"/>
                <a:cs typeface="Proxima Nova Bold"/>
              </a:defRPr>
            </a:lvl4pPr>
            <a:lvl5pPr>
              <a:buClr>
                <a:schemeClr val="tx2"/>
              </a:buClr>
              <a:defRPr sz="1600">
                <a:latin typeface="Proxima Nova Bold"/>
                <a:cs typeface="Proxima Nova Bold"/>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887" y="4626340"/>
            <a:ext cx="663519" cy="301839"/>
          </a:xfrm>
          <a:prstGeom prst="rect">
            <a:avLst/>
          </a:prstGeom>
        </p:spPr>
      </p:pic>
      <p:sp>
        <p:nvSpPr>
          <p:cNvPr id="19" name="Slide Number Placeholder 8"/>
          <p:cNvSpPr>
            <a:spLocks noGrp="1"/>
          </p:cNvSpPr>
          <p:nvPr>
            <p:ph type="sldNum" sz="quarter" idx="12"/>
          </p:nvPr>
        </p:nvSpPr>
        <p:spPr>
          <a:xfrm>
            <a:off x="457200" y="4671447"/>
            <a:ext cx="341087" cy="273844"/>
          </a:xfrm>
          <a:prstGeom prst="rect">
            <a:avLst/>
          </a:prstGeom>
        </p:spPr>
        <p:txBody>
          <a:bodyPr anchor="ctr"/>
          <a:lstStyle>
            <a:lvl1pPr algn="l">
              <a:defRPr sz="800">
                <a:effectLst/>
                <a:latin typeface="Arail"/>
                <a:cs typeface="Arail"/>
              </a:defRPr>
            </a:lvl1pPr>
          </a:lstStyle>
          <a:p>
            <a:fld id="{9378A6DB-5A0A-5845-9AB3-EA012823A32C}" type="slidenum">
              <a:rPr lang="en-US" smtClean="0"/>
              <a:pPr/>
              <a:t>‹#›</a:t>
            </a:fld>
            <a:endParaRPr lang="en-US" dirty="0"/>
          </a:p>
        </p:txBody>
      </p:sp>
    </p:spTree>
    <p:extLst>
      <p:ext uri="{BB962C8B-B14F-4D97-AF65-F5344CB8AC3E}">
        <p14:creationId xmlns:p14="http://schemas.microsoft.com/office/powerpoint/2010/main" val="298374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695241"/>
      </p:ext>
    </p:extLst>
  </p:cSld>
  <p:clrMap bg1="lt1" tx1="dk1" bg2="lt2" tx2="dk2" accent1="accent1" accent2="accent2" accent3="accent3" accent4="accent4" accent5="accent5" accent6="accent6" hlink="hlink" folHlink="folHlink"/>
  <p:sldLayoutIdLst>
    <p:sldLayoutId id="2147483667" r:id="rId1"/>
    <p:sldLayoutId id="2147483680" r:id="rId2"/>
    <p:sldLayoutId id="2147483685" r:id="rId3"/>
    <p:sldLayoutId id="2147483689" r:id="rId4"/>
    <p:sldLayoutId id="2147483659" r:id="rId5"/>
    <p:sldLayoutId id="2147483664" r:id="rId6"/>
    <p:sldLayoutId id="2147483683" r:id="rId7"/>
    <p:sldLayoutId id="2147483655" r:id="rId8"/>
    <p:sldLayoutId id="2147483653" r:id="rId9"/>
    <p:sldLayoutId id="2147483657" r:id="rId10"/>
    <p:sldLayoutId id="2147483690"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Arial Bold"/>
          <a:ea typeface="+mj-ea"/>
          <a:cs typeface="Arial Bold"/>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slideLayout" Target="../slideLayouts/slideLayout6.xml"/><Relationship Id="rId21" Type="http://schemas.openxmlformats.org/officeDocument/2006/relationships/image" Target="../media/image67.gi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jpeg"/><Relationship Id="rId2" Type="http://schemas.openxmlformats.org/officeDocument/2006/relationships/tags" Target="../tags/tag2.xml"/><Relationship Id="rId16" Type="http://schemas.openxmlformats.org/officeDocument/2006/relationships/image" Target="../media/image62.jpeg"/><Relationship Id="rId20" Type="http://schemas.openxmlformats.org/officeDocument/2006/relationships/image" Target="../media/image66.png"/><Relationship Id="rId1" Type="http://schemas.openxmlformats.org/officeDocument/2006/relationships/tags" Target="../tags/tag1.xml"/><Relationship Id="rId6" Type="http://schemas.openxmlformats.org/officeDocument/2006/relationships/image" Target="../media/image52.jpe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15.emf"/><Relationship Id="rId15" Type="http://schemas.openxmlformats.org/officeDocument/2006/relationships/image" Target="../media/image61.jpe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notesSlide" Target="../notesSlides/notesSlide10.xml"/><Relationship Id="rId9" Type="http://schemas.openxmlformats.org/officeDocument/2006/relationships/image" Target="../media/image55.jpeg"/><Relationship Id="rId14" Type="http://schemas.openxmlformats.org/officeDocument/2006/relationships/image" Target="../media/image60.png"/><Relationship Id="rId22"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emf"/><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6.emf"/><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tiff"/></Relationships>
</file>

<file path=ppt/slides/_rels/slide2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21.emf"/><Relationship Id="rId7" Type="http://schemas.openxmlformats.org/officeDocument/2006/relationships/image" Target="../media/image91.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emf"/><Relationship Id="rId5" Type="http://schemas.openxmlformats.org/officeDocument/2006/relationships/image" Target="../media/image90.emf"/><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21.emf"/><Relationship Id="rId7" Type="http://schemas.openxmlformats.org/officeDocument/2006/relationships/image" Target="../media/image9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4.emf"/><Relationship Id="rId5" Type="http://schemas.openxmlformats.org/officeDocument/2006/relationships/image" Target="../media/image90.emf"/><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18" Type="http://schemas.openxmlformats.org/officeDocument/2006/relationships/image" Target="../media/image109.jpeg"/><Relationship Id="rId3" Type="http://schemas.openxmlformats.org/officeDocument/2006/relationships/image" Target="../media/image94.png"/><Relationship Id="rId7" Type="http://schemas.openxmlformats.org/officeDocument/2006/relationships/image" Target="../media/image98.jpeg"/><Relationship Id="rId12" Type="http://schemas.openxmlformats.org/officeDocument/2006/relationships/image" Target="../media/image103.emf"/><Relationship Id="rId17" Type="http://schemas.openxmlformats.org/officeDocument/2006/relationships/image" Target="../media/image108.jpeg"/><Relationship Id="rId2" Type="http://schemas.openxmlformats.org/officeDocument/2006/relationships/notesSlide" Target="../notesSlides/notesSlide24.xml"/><Relationship Id="rId16" Type="http://schemas.openxmlformats.org/officeDocument/2006/relationships/image" Target="../media/image107.jpeg"/><Relationship Id="rId20"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emf"/><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jpeg"/><Relationship Id="rId9" Type="http://schemas.openxmlformats.org/officeDocument/2006/relationships/image" Target="../media/image100.png"/><Relationship Id="rId14" Type="http://schemas.openxmlformats.org/officeDocument/2006/relationships/image" Target="../media/image105.emf"/></Relationships>
</file>

<file path=ppt/slides/_rels/slide2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14.emf"/><Relationship Id="rId4" Type="http://schemas.openxmlformats.org/officeDocument/2006/relationships/image" Target="../media/image1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jpeg"/><Relationship Id="rId3" Type="http://schemas.openxmlformats.org/officeDocument/2006/relationships/image" Target="../media/image20.emf"/><Relationship Id="rId7" Type="http://schemas.openxmlformats.org/officeDocument/2006/relationships/image" Target="../media/image23.emf"/><Relationship Id="rId12" Type="http://schemas.openxmlformats.org/officeDocument/2006/relationships/image" Target="../media/image28.jpeg"/><Relationship Id="rId2" Type="http://schemas.openxmlformats.org/officeDocument/2006/relationships/notesSlide" Target="../notesSlides/notesSlide8.xml"/><Relationship Id="rId16"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22.emf"/><Relationship Id="rId11" Type="http://schemas.openxmlformats.org/officeDocument/2006/relationships/image" Target="../media/image27.jpeg"/><Relationship Id="rId5" Type="http://schemas.openxmlformats.org/officeDocument/2006/relationships/image" Target="../media/image21.emf"/><Relationship Id="rId15" Type="http://schemas.openxmlformats.org/officeDocument/2006/relationships/image" Target="../media/image31.jpeg"/><Relationship Id="rId10" Type="http://schemas.openxmlformats.org/officeDocument/2006/relationships/image" Target="../media/image26.emf"/><Relationship Id="rId4" Type="http://schemas.openxmlformats.org/officeDocument/2006/relationships/image" Target="../media/image15.emf"/><Relationship Id="rId9" Type="http://schemas.openxmlformats.org/officeDocument/2006/relationships/image" Target="../media/image25.emf"/><Relationship Id="rId14"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image" Target="../media/image38.gif"/><Relationship Id="rId13" Type="http://schemas.openxmlformats.org/officeDocument/2006/relationships/image" Target="../media/image43.png"/><Relationship Id="rId18" Type="http://schemas.openxmlformats.org/officeDocument/2006/relationships/image" Target="../media/image48.jpeg"/><Relationship Id="rId3" Type="http://schemas.openxmlformats.org/officeDocument/2006/relationships/image" Target="../media/image33.jpeg"/><Relationship Id="rId21" Type="http://schemas.openxmlformats.org/officeDocument/2006/relationships/image" Target="../media/image50.png"/><Relationship Id="rId7" Type="http://schemas.openxmlformats.org/officeDocument/2006/relationships/image" Target="../media/image37.gif"/><Relationship Id="rId12" Type="http://schemas.openxmlformats.org/officeDocument/2006/relationships/image" Target="../media/image42.png"/><Relationship Id="rId17" Type="http://schemas.openxmlformats.org/officeDocument/2006/relationships/image" Target="../media/image47.jpeg"/><Relationship Id="rId2" Type="http://schemas.openxmlformats.org/officeDocument/2006/relationships/notesSlide" Target="../notesSlides/notesSlide9.xml"/><Relationship Id="rId16" Type="http://schemas.openxmlformats.org/officeDocument/2006/relationships/image" Target="../media/image46.png"/><Relationship Id="rId20"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gif"/><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gif"/><Relationship Id="rId14" Type="http://schemas.openxmlformats.org/officeDocument/2006/relationships/image" Target="../media/image44.jpg"/><Relationship Id="rId22" Type="http://schemas.openxmlformats.org/officeDocument/2006/relationships/image" Target="../media/image5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ctrTitle"/>
          </p:nvPr>
        </p:nvSpPr>
        <p:spPr/>
        <p:txBody>
          <a:bodyPr/>
          <a:lstStyle/>
          <a:p>
            <a:endParaRPr lang="en-US"/>
          </a:p>
        </p:txBody>
      </p:sp>
      <p:sp>
        <p:nvSpPr>
          <p:cNvPr id="21" name="Text Placeholder 20"/>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6748075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solidFill>
                  <a:srgbClr val="0B4E5B"/>
                </a:solidFill>
              </a:rPr>
              <a:t>Stay Connected Wherever You Are</a:t>
            </a:r>
            <a:endParaRPr lang="en-US" dirty="0">
              <a:solidFill>
                <a:srgbClr val="0B4E5B"/>
              </a:solidFill>
            </a:endParaRPr>
          </a:p>
        </p:txBody>
      </p:sp>
      <p:sp>
        <p:nvSpPr>
          <p:cNvPr id="4" name="Text Placeholder 3"/>
          <p:cNvSpPr>
            <a:spLocks noGrp="1"/>
          </p:cNvSpPr>
          <p:nvPr>
            <p:ph type="body" idx="1"/>
          </p:nvPr>
        </p:nvSpPr>
        <p:spPr/>
        <p:txBody>
          <a:bodyPr/>
          <a:lstStyle/>
          <a:p>
            <a:r>
              <a:rPr lang="en-US" dirty="0" smtClean="0"/>
              <a:t>160+ </a:t>
            </a:r>
            <a:r>
              <a:rPr lang="en-US" dirty="0"/>
              <a:t>of the world’s best networks</a:t>
            </a:r>
          </a:p>
        </p:txBody>
      </p:sp>
      <p:sp>
        <p:nvSpPr>
          <p:cNvPr id="2" name="Slide Number Placeholder 1"/>
          <p:cNvSpPr>
            <a:spLocks noGrp="1"/>
          </p:cNvSpPr>
          <p:nvPr>
            <p:ph type="sldNum" sz="quarter" idx="12"/>
          </p:nvPr>
        </p:nvSpPr>
        <p:spPr/>
        <p:txBody>
          <a:bodyPr/>
          <a:lstStyle/>
          <a:p>
            <a:fld id="{9378A6DB-5A0A-5845-9AB3-EA012823A32C}" type="slidenum">
              <a:rPr lang="en-US" smtClean="0">
                <a:latin typeface="Arial"/>
                <a:cs typeface="Arial"/>
              </a:rPr>
              <a:pPr/>
              <a:t>10</a:t>
            </a:fld>
            <a:endParaRPr lang="en-US" dirty="0">
              <a:latin typeface="Arial"/>
              <a:cs typeface="Arial"/>
            </a:endParaRPr>
          </a:p>
        </p:txBody>
      </p:sp>
      <p:grpSp>
        <p:nvGrpSpPr>
          <p:cNvPr id="20" name="Group 19"/>
          <p:cNvGrpSpPr/>
          <p:nvPr/>
        </p:nvGrpSpPr>
        <p:grpSpPr>
          <a:xfrm>
            <a:off x="8097418" y="235780"/>
            <a:ext cx="836158" cy="836158"/>
            <a:chOff x="1185821" y="2212805"/>
            <a:chExt cx="1971617" cy="1971617"/>
          </a:xfrm>
        </p:grpSpPr>
        <p:sp>
          <p:nvSpPr>
            <p:cNvPr id="21" name="Oval 20"/>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Improve </a:t>
              </a:r>
              <a:endParaRPr lang="en-US" sz="900" b="1" dirty="0" smtClean="0">
                <a:latin typeface="Arial"/>
                <a:cs typeface="Arial"/>
              </a:endParaRPr>
            </a:p>
            <a:p>
              <a:pPr algn="ctr"/>
              <a:r>
                <a:rPr lang="en-US" sz="900" b="1" dirty="0" smtClean="0">
                  <a:latin typeface="Arial"/>
                  <a:cs typeface="Arial"/>
                </a:rPr>
                <a:t>productivity </a:t>
              </a:r>
              <a:endParaRPr lang="en-US" sz="900" b="1" dirty="0">
                <a:latin typeface="Arial"/>
                <a:cs typeface="Arial"/>
              </a:endParaRPr>
            </a:p>
          </p:txBody>
        </p:sp>
        <p:pic>
          <p:nvPicPr>
            <p:cNvPr id="22" name="Picture 21" descr="Productivity-1 white.pdf"/>
            <p:cNvPicPr>
              <a:picLocks noChangeAspect="1"/>
            </p:cNvPicPr>
            <p:nvPr/>
          </p:nvPicPr>
          <p:blipFill>
            <a:blip r:embed="rId5" cstate="email">
              <a:alphaModFix amt="56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grpSp>
        <p:nvGrpSpPr>
          <p:cNvPr id="18" name="Group 17"/>
          <p:cNvGrpSpPr/>
          <p:nvPr/>
        </p:nvGrpSpPr>
        <p:grpSpPr>
          <a:xfrm>
            <a:off x="982132" y="1529699"/>
            <a:ext cx="1691640" cy="3365547"/>
            <a:chOff x="982132" y="1529699"/>
            <a:chExt cx="1691640" cy="3365547"/>
          </a:xfrm>
        </p:grpSpPr>
        <p:pic>
          <p:nvPicPr>
            <p:cNvPr id="50" name="Picture 8" descr="http://typophile.com/files/SK_telecom_OPEN_2006_emblem98_6011.jpg"/>
            <p:cNvPicPr>
              <a:picLocks noChangeAspect="1" noChangeArrowheads="1"/>
            </p:cNvPicPr>
            <p:nvPr>
              <p:custDataLst>
                <p:tags r:id="rId2"/>
              </p:custDataLst>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72446" y="2710798"/>
              <a:ext cx="1111012" cy="508670"/>
            </a:xfrm>
            <a:prstGeom prst="rect">
              <a:avLst/>
            </a:prstGeom>
            <a:noFill/>
            <a:ln w="9525">
              <a:noFill/>
              <a:miter lim="800000"/>
              <a:headEnd/>
              <a:tailEnd/>
            </a:ln>
          </p:spPr>
        </p:pic>
        <p:pic>
          <p:nvPicPr>
            <p:cNvPr id="65" name="Picture 6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17360" y="4078764"/>
              <a:ext cx="1021185" cy="223641"/>
            </a:xfrm>
            <a:prstGeom prst="rect">
              <a:avLst/>
            </a:prstGeom>
          </p:spPr>
        </p:pic>
        <p:pic>
          <p:nvPicPr>
            <p:cNvPr id="66" name="Picture 6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98944" y="1529699"/>
              <a:ext cx="1058017" cy="355713"/>
            </a:xfrm>
            <a:prstGeom prst="rect">
              <a:avLst/>
            </a:prstGeom>
          </p:spPr>
        </p:pic>
        <p:pic>
          <p:nvPicPr>
            <p:cNvPr id="72" name="Picture 13" descr="http://cloudtimes.org/wp-content/uploads/2012/02/china_mobile-logo.jp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304302" y="2182064"/>
              <a:ext cx="1047301" cy="30910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7" descr="http://getdesign.org/wp-content/uploads/2013/04/lg-logo-large-png-hd-sk.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87301" y="3491379"/>
              <a:ext cx="681302" cy="304326"/>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982132" y="4695191"/>
              <a:ext cx="1691640" cy="200055"/>
            </a:xfrm>
            <a:prstGeom prst="rect">
              <a:avLst/>
            </a:prstGeom>
            <a:solidFill>
              <a:schemeClr val="bg1">
                <a:lumMod val="85000"/>
              </a:schemeClr>
            </a:solidFill>
          </p:spPr>
          <p:txBody>
            <a:bodyPr wrap="square" tIns="0">
              <a:spAutoFit/>
            </a:bodyPr>
            <a:lstStyle/>
            <a:p>
              <a:pPr algn="ctr"/>
              <a:r>
                <a:rPr lang="en-US" sz="1000" dirty="0" smtClean="0">
                  <a:solidFill>
                    <a:schemeClr val="tx1">
                      <a:lumMod val="50000"/>
                    </a:schemeClr>
                  </a:solidFill>
                  <a:latin typeface="Arial"/>
                  <a:ea typeface="Proxima Nova" charset="0"/>
                  <a:cs typeface="Arial"/>
                </a:rPr>
                <a:t>Asia / Pacific</a:t>
              </a:r>
              <a:endParaRPr lang="en-US" sz="1000" dirty="0">
                <a:solidFill>
                  <a:schemeClr val="tx1">
                    <a:lumMod val="50000"/>
                  </a:schemeClr>
                </a:solidFill>
                <a:latin typeface="Arial"/>
                <a:cs typeface="Arial"/>
              </a:endParaRPr>
            </a:p>
          </p:txBody>
        </p:sp>
      </p:grpSp>
      <p:grpSp>
        <p:nvGrpSpPr>
          <p:cNvPr id="23" name="Group 22"/>
          <p:cNvGrpSpPr/>
          <p:nvPr/>
        </p:nvGrpSpPr>
        <p:grpSpPr>
          <a:xfrm>
            <a:off x="2796821" y="1451619"/>
            <a:ext cx="1691640" cy="3443627"/>
            <a:chOff x="2796821" y="1451619"/>
            <a:chExt cx="1691640" cy="3443627"/>
          </a:xfrm>
        </p:grpSpPr>
        <p:pic>
          <p:nvPicPr>
            <p:cNvPr id="57" name="Picture 5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28157" y="2170358"/>
              <a:ext cx="428969" cy="428969"/>
            </a:xfrm>
            <a:prstGeom prst="rect">
              <a:avLst/>
            </a:prstGeom>
          </p:spPr>
        </p:pic>
        <p:pic>
          <p:nvPicPr>
            <p:cNvPr id="61" name="Picture 3"/>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71141" y="4060476"/>
              <a:ext cx="11430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61"/>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226755" y="1451619"/>
              <a:ext cx="831772" cy="510283"/>
            </a:xfrm>
            <a:prstGeom prst="rect">
              <a:avLst/>
            </a:prstGeom>
          </p:spPr>
        </p:pic>
        <p:pic>
          <p:nvPicPr>
            <p:cNvPr id="63" name="Picture 6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281675" y="2791811"/>
              <a:ext cx="721930" cy="425136"/>
            </a:xfrm>
            <a:prstGeom prst="rect">
              <a:avLst/>
            </a:prstGeom>
          </p:spPr>
        </p:pic>
        <p:pic>
          <p:nvPicPr>
            <p:cNvPr id="79" name="Picture 29" descr="http://www.lords.org/assets/Uploads/The-Cloud2.jpg"/>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3231444" y="3361641"/>
              <a:ext cx="822395" cy="605031"/>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2796821" y="4695191"/>
              <a:ext cx="1691640" cy="200055"/>
            </a:xfrm>
            <a:prstGeom prst="rect">
              <a:avLst/>
            </a:prstGeom>
            <a:solidFill>
              <a:schemeClr val="bg1">
                <a:lumMod val="85000"/>
              </a:schemeClr>
            </a:solidFill>
          </p:spPr>
          <p:txBody>
            <a:bodyPr wrap="square" tIns="0">
              <a:spAutoFit/>
            </a:bodyPr>
            <a:lstStyle/>
            <a:p>
              <a:pPr algn="ctr"/>
              <a:r>
                <a:rPr lang="en-US" sz="1000" dirty="0" smtClean="0">
                  <a:solidFill>
                    <a:schemeClr val="tx1">
                      <a:lumMod val="50000"/>
                    </a:schemeClr>
                  </a:solidFill>
                  <a:latin typeface="Arial"/>
                  <a:ea typeface="Proxima Nova" charset="0"/>
                  <a:cs typeface="Arial"/>
                </a:rPr>
                <a:t>Europe</a:t>
              </a:r>
              <a:endParaRPr lang="en-US" sz="1000" dirty="0">
                <a:solidFill>
                  <a:schemeClr val="tx1">
                    <a:lumMod val="50000"/>
                  </a:schemeClr>
                </a:solidFill>
                <a:latin typeface="Arial"/>
                <a:cs typeface="Arial"/>
              </a:endParaRPr>
            </a:p>
          </p:txBody>
        </p:sp>
      </p:grpSp>
      <p:grpSp>
        <p:nvGrpSpPr>
          <p:cNvPr id="95" name="Group 94"/>
          <p:cNvGrpSpPr/>
          <p:nvPr/>
        </p:nvGrpSpPr>
        <p:grpSpPr>
          <a:xfrm>
            <a:off x="4611510" y="1521232"/>
            <a:ext cx="1691640" cy="3374014"/>
            <a:chOff x="4611510" y="1521232"/>
            <a:chExt cx="1691640" cy="3374014"/>
          </a:xfrm>
        </p:grpSpPr>
        <p:pic>
          <p:nvPicPr>
            <p:cNvPr id="68" name="Picture 51" descr="ATT-Logo"/>
            <p:cNvPicPr>
              <a:picLocks noChangeAspect="1" noChangeArrowheads="1"/>
            </p:cNvPicPr>
            <p:nvPr>
              <p:custDataLst>
                <p:tags r:id="rId1"/>
              </p:custDataLst>
            </p:nvPr>
          </p:nvPicPr>
          <p:blipFill>
            <a:blip r:embed="rId16"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4924560" y="2033528"/>
              <a:ext cx="1065541" cy="473567"/>
            </a:xfrm>
            <a:prstGeom prst="rect">
              <a:avLst/>
            </a:prstGeom>
            <a:noFill/>
            <a:ln w="9525">
              <a:noFill/>
              <a:miter lim="800000"/>
              <a:headEnd/>
              <a:tailEnd/>
            </a:ln>
          </p:spPr>
        </p:pic>
        <p:pic>
          <p:nvPicPr>
            <p:cNvPr id="85" name="Picture 8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964973" y="3907403"/>
              <a:ext cx="984715" cy="574417"/>
            </a:xfrm>
            <a:prstGeom prst="rect">
              <a:avLst/>
            </a:prstGeom>
          </p:spPr>
        </p:pic>
        <p:pic>
          <p:nvPicPr>
            <p:cNvPr id="86" name="Picture 8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007056" y="3331873"/>
              <a:ext cx="880880" cy="430129"/>
            </a:xfrm>
            <a:prstGeom prst="rect">
              <a:avLst/>
            </a:prstGeom>
          </p:spPr>
        </p:pic>
        <p:pic>
          <p:nvPicPr>
            <p:cNvPr id="88" name="Picture 8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782322" y="2804583"/>
              <a:ext cx="1366950" cy="238951"/>
            </a:xfrm>
            <a:prstGeom prst="rect">
              <a:avLst/>
            </a:prstGeom>
          </p:spPr>
        </p:pic>
        <p:sp>
          <p:nvSpPr>
            <p:cNvPr id="91" name="Rectangle 90"/>
            <p:cNvSpPr/>
            <p:nvPr/>
          </p:nvSpPr>
          <p:spPr>
            <a:xfrm>
              <a:off x="4611510" y="4695191"/>
              <a:ext cx="1691640" cy="200055"/>
            </a:xfrm>
            <a:prstGeom prst="rect">
              <a:avLst/>
            </a:prstGeom>
            <a:solidFill>
              <a:schemeClr val="bg1">
                <a:lumMod val="85000"/>
              </a:schemeClr>
            </a:solidFill>
          </p:spPr>
          <p:txBody>
            <a:bodyPr wrap="square" tIns="0">
              <a:spAutoFit/>
            </a:bodyPr>
            <a:lstStyle/>
            <a:p>
              <a:pPr algn="ctr"/>
              <a:r>
                <a:rPr lang="en-US" sz="1000" dirty="0" smtClean="0">
                  <a:solidFill>
                    <a:schemeClr val="tx1">
                      <a:lumMod val="50000"/>
                    </a:schemeClr>
                  </a:solidFill>
                  <a:latin typeface="Arial"/>
                  <a:ea typeface="Proxima Nova" charset="0"/>
                  <a:cs typeface="Arial"/>
                </a:rPr>
                <a:t>North America</a:t>
              </a:r>
              <a:endParaRPr lang="en-US" sz="1000" dirty="0">
                <a:solidFill>
                  <a:schemeClr val="tx1">
                    <a:lumMod val="50000"/>
                  </a:schemeClr>
                </a:solidFill>
                <a:latin typeface="Arial"/>
                <a:cs typeface="Arial"/>
              </a:endParaRPr>
            </a:p>
          </p:txBody>
        </p:sp>
        <p:pic>
          <p:nvPicPr>
            <p:cNvPr id="94" name="Picture 9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5022321" y="1521232"/>
              <a:ext cx="890255" cy="349862"/>
            </a:xfrm>
            <a:prstGeom prst="rect">
              <a:avLst/>
            </a:prstGeom>
          </p:spPr>
        </p:pic>
      </p:grpSp>
      <p:grpSp>
        <p:nvGrpSpPr>
          <p:cNvPr id="7" name="Group 6"/>
          <p:cNvGrpSpPr/>
          <p:nvPr/>
        </p:nvGrpSpPr>
        <p:grpSpPr>
          <a:xfrm>
            <a:off x="6426199" y="1590447"/>
            <a:ext cx="1691640" cy="3304799"/>
            <a:chOff x="6426199" y="1590447"/>
            <a:chExt cx="1691640" cy="3304799"/>
          </a:xfrm>
        </p:grpSpPr>
        <p:pic>
          <p:nvPicPr>
            <p:cNvPr id="77" name="Picture 56" descr="http://www.ismartnet.net/SMARTSITE/ENG/images/logo-top.gif"/>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6731692" y="1590447"/>
              <a:ext cx="1080655" cy="26698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a:blip r:embed="rId22" cstate="email">
              <a:extLst>
                <a:ext uri="{28A0092B-C50C-407E-A947-70E740481C1C}">
                  <a14:useLocalDpi xmlns:a14="http://schemas.microsoft.com/office/drawing/2010/main"/>
                </a:ext>
              </a:extLst>
            </a:blip>
            <a:stretch>
              <a:fillRect/>
            </a:stretch>
          </p:blipFill>
          <p:spPr bwMode="auto">
            <a:xfrm>
              <a:off x="6786414" y="3457875"/>
              <a:ext cx="971210" cy="27193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2" name="Rectangle 91"/>
            <p:cNvSpPr/>
            <p:nvPr/>
          </p:nvSpPr>
          <p:spPr>
            <a:xfrm>
              <a:off x="6426199" y="4695191"/>
              <a:ext cx="1691640" cy="200055"/>
            </a:xfrm>
            <a:prstGeom prst="rect">
              <a:avLst/>
            </a:prstGeom>
            <a:solidFill>
              <a:schemeClr val="bg1">
                <a:lumMod val="85000"/>
              </a:schemeClr>
            </a:solidFill>
          </p:spPr>
          <p:txBody>
            <a:bodyPr wrap="square" tIns="0">
              <a:spAutoFit/>
            </a:bodyPr>
            <a:lstStyle/>
            <a:p>
              <a:pPr algn="ctr"/>
              <a:r>
                <a:rPr lang="en-US" sz="1000" dirty="0" smtClean="0">
                  <a:solidFill>
                    <a:schemeClr val="tx1">
                      <a:lumMod val="50000"/>
                    </a:schemeClr>
                  </a:solidFill>
                  <a:latin typeface="Arial"/>
                  <a:ea typeface="Proxima Nova" charset="0"/>
                  <a:cs typeface="Arial"/>
                </a:rPr>
                <a:t>Middle East / Africa</a:t>
              </a:r>
              <a:endParaRPr lang="en-US" sz="1000" dirty="0">
                <a:solidFill>
                  <a:schemeClr val="tx1">
                    <a:lumMod val="50000"/>
                  </a:schemeClr>
                </a:solidFill>
                <a:latin typeface="Arial"/>
                <a:cs typeface="Arial"/>
              </a:endParaRPr>
            </a:p>
          </p:txBody>
        </p:sp>
        <p:pic>
          <p:nvPicPr>
            <p:cNvPr id="3" name="Picture 2"/>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826880" y="3990645"/>
              <a:ext cx="972888" cy="419559"/>
            </a:xfrm>
            <a:prstGeom prst="rect">
              <a:avLst/>
            </a:prstGeom>
          </p:spPr>
        </p:pic>
        <p:pic>
          <p:nvPicPr>
            <p:cNvPr id="5" name="Picture 4"/>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885327" y="2148581"/>
              <a:ext cx="787164" cy="402801"/>
            </a:xfrm>
            <a:prstGeom prst="rect">
              <a:avLst/>
            </a:prstGeom>
          </p:spPr>
        </p:pic>
        <p:pic>
          <p:nvPicPr>
            <p:cNvPr id="36" name="Picture 54"/>
            <p:cNvPicPr>
              <a:picLocks noChangeAspect="1" noChangeArrowheads="1"/>
            </p:cNvPicPr>
            <p:nvPr/>
          </p:nvPicPr>
          <p:blipFill>
            <a:blip r:embed="rId25" cstate="email">
              <a:extLst>
                <a:ext uri="{28A0092B-C50C-407E-A947-70E740481C1C}">
                  <a14:useLocalDpi xmlns:a14="http://schemas.microsoft.com/office/drawing/2010/main"/>
                </a:ext>
              </a:extLst>
            </a:blip>
            <a:stretch>
              <a:fillRect/>
            </a:stretch>
          </p:blipFill>
          <p:spPr bwMode="auto">
            <a:xfrm>
              <a:off x="6764260" y="2812997"/>
              <a:ext cx="1015518" cy="2897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220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30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600"/>
                                        <p:tgtEl>
                                          <p:spTgt spid="23"/>
                                        </p:tgtEl>
                                      </p:cBhvr>
                                    </p:animEffect>
                                  </p:childTnLst>
                                </p:cTn>
                              </p:par>
                              <p:par>
                                <p:cTn id="11" presetID="22" presetClass="entr" presetSubtype="4" fill="hold" nodeType="withEffect">
                                  <p:stCondLst>
                                    <p:cond delay="600"/>
                                  </p:stCondLst>
                                  <p:childTnLst>
                                    <p:set>
                                      <p:cBhvr>
                                        <p:cTn id="12" dur="1" fill="hold">
                                          <p:stCondLst>
                                            <p:cond delay="0"/>
                                          </p:stCondLst>
                                        </p:cTn>
                                        <p:tgtEl>
                                          <p:spTgt spid="95"/>
                                        </p:tgtEl>
                                        <p:attrNameLst>
                                          <p:attrName>style.visibility</p:attrName>
                                        </p:attrNameLst>
                                      </p:cBhvr>
                                      <p:to>
                                        <p:strVal val="visible"/>
                                      </p:to>
                                    </p:set>
                                    <p:animEffect transition="in" filter="wipe(down)">
                                      <p:cBhvr>
                                        <p:cTn id="13" dur="600"/>
                                        <p:tgtEl>
                                          <p:spTgt spid="95"/>
                                        </p:tgtEl>
                                      </p:cBhvr>
                                    </p:animEffect>
                                  </p:childTnLst>
                                </p:cTn>
                              </p:par>
                              <p:par>
                                <p:cTn id="14" presetID="22" presetClass="entr" presetSubtype="4" fill="hold" nodeType="withEffect">
                                  <p:stCondLst>
                                    <p:cond delay="9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6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7200" y="1477783"/>
            <a:ext cx="4012119" cy="2519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cs typeface="Arial"/>
            </a:endParaRPr>
          </a:p>
        </p:txBody>
      </p:sp>
      <p:sp>
        <p:nvSpPr>
          <p:cNvPr id="8" name="Title 7"/>
          <p:cNvSpPr>
            <a:spLocks noGrp="1"/>
          </p:cNvSpPr>
          <p:nvPr>
            <p:ph type="title"/>
          </p:nvPr>
        </p:nvSpPr>
        <p:spPr/>
        <p:txBody>
          <a:bodyPr>
            <a:normAutofit fontScale="90000"/>
          </a:bodyPr>
          <a:lstStyle/>
          <a:p>
            <a:r>
              <a:rPr lang="en-US" dirty="0"/>
              <a:t>Maximize Efficiency</a:t>
            </a:r>
          </a:p>
        </p:txBody>
      </p:sp>
      <p:sp>
        <p:nvSpPr>
          <p:cNvPr id="9" name="Text Placeholder 8"/>
          <p:cNvSpPr>
            <a:spLocks noGrp="1"/>
          </p:cNvSpPr>
          <p:nvPr>
            <p:ph type="body" idx="1"/>
          </p:nvPr>
        </p:nvSpPr>
        <p:spPr/>
        <p:txBody>
          <a:bodyPr/>
          <a:lstStyle/>
          <a:p>
            <a:r>
              <a:rPr lang="en-US" dirty="0"/>
              <a:t>iPass makes it easy for end users and </a:t>
            </a:r>
            <a:r>
              <a:rPr lang="en-US" dirty="0" smtClean="0"/>
              <a:t>IT</a:t>
            </a:r>
            <a:br>
              <a:rPr lang="en-US" dirty="0" smtClean="0"/>
            </a:br>
            <a:r>
              <a:rPr lang="en-US" dirty="0" smtClean="0"/>
              <a:t> </a:t>
            </a:r>
            <a:endParaRPr lang="en-US" dirty="0"/>
          </a:p>
        </p:txBody>
      </p:sp>
      <p:sp>
        <p:nvSpPr>
          <p:cNvPr id="11" name="Content Placeholder 10"/>
          <p:cNvSpPr>
            <a:spLocks noGrp="1"/>
          </p:cNvSpPr>
          <p:nvPr>
            <p:ph sz="half" idx="2"/>
          </p:nvPr>
        </p:nvSpPr>
        <p:spPr>
          <a:xfrm>
            <a:off x="533404" y="1558783"/>
            <a:ext cx="3835400" cy="2279396"/>
          </a:xfrm>
        </p:spPr>
        <p:txBody>
          <a:bodyPr/>
          <a:lstStyle/>
          <a:p>
            <a:pPr marL="182880" indent="-182880">
              <a:spcBef>
                <a:spcPts val="600"/>
              </a:spcBef>
            </a:pPr>
            <a:r>
              <a:rPr lang="en-US" sz="1600" dirty="0" smtClean="0">
                <a:solidFill>
                  <a:srgbClr val="FFFFFF"/>
                </a:solidFill>
              </a:rPr>
              <a:t>No </a:t>
            </a:r>
            <a:r>
              <a:rPr lang="en-US" sz="1600" dirty="0">
                <a:solidFill>
                  <a:srgbClr val="FFFFFF"/>
                </a:solidFill>
              </a:rPr>
              <a:t>need to look for a free hotspot</a:t>
            </a:r>
          </a:p>
          <a:p>
            <a:pPr marL="182880" indent="-182880">
              <a:spcBef>
                <a:spcPts val="600"/>
              </a:spcBef>
            </a:pPr>
            <a:r>
              <a:rPr lang="en-US" sz="1600" dirty="0">
                <a:solidFill>
                  <a:srgbClr val="FFFFFF"/>
                </a:solidFill>
              </a:rPr>
              <a:t>No need to enter personal </a:t>
            </a:r>
            <a:r>
              <a:rPr lang="en-US" sz="1600" dirty="0" smtClean="0">
                <a:solidFill>
                  <a:srgbClr val="FFFFFF"/>
                </a:solidFill>
              </a:rPr>
              <a:t>information in </a:t>
            </a:r>
            <a:r>
              <a:rPr lang="en-US" sz="1600" dirty="0">
                <a:solidFill>
                  <a:srgbClr val="FFFFFF"/>
                </a:solidFill>
              </a:rPr>
              <a:t>order to connect</a:t>
            </a:r>
          </a:p>
          <a:p>
            <a:pPr marL="182880" indent="-182880">
              <a:spcBef>
                <a:spcPts val="600"/>
              </a:spcBef>
            </a:pPr>
            <a:r>
              <a:rPr lang="en-US" sz="1600" dirty="0">
                <a:solidFill>
                  <a:srgbClr val="FFFFFF"/>
                </a:solidFill>
              </a:rPr>
              <a:t>No need to submit expenses </a:t>
            </a:r>
            <a:br>
              <a:rPr lang="en-US" sz="1600" dirty="0">
                <a:solidFill>
                  <a:srgbClr val="FFFFFF"/>
                </a:solidFill>
              </a:rPr>
            </a:br>
            <a:r>
              <a:rPr lang="en-US" sz="1600" dirty="0">
                <a:solidFill>
                  <a:srgbClr val="FFFFFF"/>
                </a:solidFill>
              </a:rPr>
              <a:t>for connectivity</a:t>
            </a:r>
          </a:p>
          <a:p>
            <a:pPr marL="182880" indent="-182880">
              <a:spcBef>
                <a:spcPts val="600"/>
              </a:spcBef>
            </a:pPr>
            <a:r>
              <a:rPr lang="en-US" sz="1600" dirty="0">
                <a:solidFill>
                  <a:srgbClr val="FFFFFF"/>
                </a:solidFill>
              </a:rPr>
              <a:t>Easy access with single sign-on</a:t>
            </a:r>
          </a:p>
        </p:txBody>
      </p:sp>
      <p:sp>
        <p:nvSpPr>
          <p:cNvPr id="2" name="Picture Placeholder 1"/>
          <p:cNvSpPr>
            <a:spLocks noGrp="1"/>
          </p:cNvSpPr>
          <p:nvPr>
            <p:ph type="pic" sz="quarter" idx="13"/>
          </p:nvPr>
        </p:nvSpPr>
        <p:spPr/>
      </p:sp>
      <p:sp>
        <p:nvSpPr>
          <p:cNvPr id="7" name="Slide Number Placeholder 6"/>
          <p:cNvSpPr>
            <a:spLocks noGrp="1"/>
          </p:cNvSpPr>
          <p:nvPr>
            <p:ph type="sldNum" sz="quarter" idx="12"/>
          </p:nvPr>
        </p:nvSpPr>
        <p:spPr/>
        <p:txBody>
          <a:bodyPr/>
          <a:lstStyle/>
          <a:p>
            <a:fld id="{9378A6DB-5A0A-5845-9AB3-EA012823A32C}" type="slidenum">
              <a:rPr lang="en-US" smtClean="0"/>
              <a:pPr/>
              <a:t>11</a:t>
            </a:fld>
            <a:endParaRPr lang="en-US" dirty="0"/>
          </a:p>
        </p:txBody>
      </p:sp>
      <p:sp>
        <p:nvSpPr>
          <p:cNvPr id="15" name="Rectangle 14"/>
          <p:cNvSpPr/>
          <p:nvPr/>
        </p:nvSpPr>
        <p:spPr>
          <a:xfrm>
            <a:off x="457200" y="3996984"/>
            <a:ext cx="4012119" cy="35685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600" b="1" dirty="0" smtClean="0">
                <a:latin typeface="Arial"/>
                <a:cs typeface="Arial"/>
              </a:rPr>
              <a:t>END USERS</a:t>
            </a:r>
            <a:endParaRPr lang="en-US" sz="1600" b="1" dirty="0">
              <a:latin typeface="Arial"/>
              <a:cs typeface="Arial"/>
            </a:endParaRPr>
          </a:p>
        </p:txBody>
      </p:sp>
      <p:sp>
        <p:nvSpPr>
          <p:cNvPr id="16" name="Rectangle 15"/>
          <p:cNvSpPr/>
          <p:nvPr/>
        </p:nvSpPr>
        <p:spPr>
          <a:xfrm>
            <a:off x="4749800" y="1477783"/>
            <a:ext cx="4012119" cy="2519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17" name="Content Placeholder 10"/>
          <p:cNvSpPr txBox="1">
            <a:spLocks/>
          </p:cNvSpPr>
          <p:nvPr/>
        </p:nvSpPr>
        <p:spPr>
          <a:xfrm>
            <a:off x="4819651" y="1558783"/>
            <a:ext cx="3676649" cy="2238517"/>
          </a:xfrm>
          <a:prstGeom prst="rect">
            <a:avLst/>
          </a:prstGeom>
        </p:spPr>
        <p:txBody>
          <a:bodyPr/>
          <a:lstStyle>
            <a:lvl1pPr marL="342900" indent="-342900" algn="l" defTabSz="457200" rtl="0" eaLnBrk="1" latinLnBrk="0" hangingPunct="1">
              <a:spcBef>
                <a:spcPct val="20000"/>
              </a:spcBef>
              <a:buClr>
                <a:schemeClr val="tx2"/>
              </a:buClr>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182880" indent="-182880">
              <a:spcBef>
                <a:spcPts val="600"/>
              </a:spcBef>
              <a:buClrTx/>
            </a:pPr>
            <a:r>
              <a:rPr lang="en-US" sz="1600" dirty="0">
                <a:solidFill>
                  <a:srgbClr val="FFFFFF"/>
                </a:solidFill>
                <a:latin typeface="Arial"/>
                <a:cs typeface="Arial"/>
              </a:rPr>
              <a:t>Easy deployment with o</a:t>
            </a:r>
            <a:r>
              <a:rPr lang="en-US" sz="1600" dirty="0" smtClean="0">
                <a:solidFill>
                  <a:srgbClr val="FFFFFF"/>
                </a:solidFill>
                <a:latin typeface="Arial"/>
                <a:cs typeface="Arial"/>
              </a:rPr>
              <a:t>ne</a:t>
            </a:r>
            <a:r>
              <a:rPr lang="en-US" sz="1600" dirty="0">
                <a:solidFill>
                  <a:srgbClr val="FFFFFF"/>
                </a:solidFill>
                <a:latin typeface="Arial"/>
                <a:cs typeface="Arial"/>
              </a:rPr>
              <a:t>-click a</a:t>
            </a:r>
            <a:r>
              <a:rPr lang="en-US" sz="1600" dirty="0" smtClean="0">
                <a:solidFill>
                  <a:srgbClr val="FFFFFF"/>
                </a:solidFill>
                <a:latin typeface="Arial"/>
                <a:cs typeface="Arial"/>
              </a:rPr>
              <a:t>ctivation</a:t>
            </a:r>
            <a:endParaRPr lang="en-US" sz="1600" dirty="0">
              <a:solidFill>
                <a:srgbClr val="FFFFFF"/>
              </a:solidFill>
              <a:latin typeface="Arial"/>
              <a:cs typeface="Arial"/>
            </a:endParaRPr>
          </a:p>
          <a:p>
            <a:pPr marL="182880" indent="-182880">
              <a:spcBef>
                <a:spcPts val="600"/>
              </a:spcBef>
              <a:buClrTx/>
            </a:pPr>
            <a:r>
              <a:rPr lang="en-US" sz="1600" dirty="0">
                <a:solidFill>
                  <a:srgbClr val="FFFFFF"/>
                </a:solidFill>
                <a:latin typeface="Arial"/>
                <a:cs typeface="Arial"/>
              </a:rPr>
              <a:t>Easy credential management with </a:t>
            </a:r>
            <a:r>
              <a:rPr lang="en-US" sz="1600" dirty="0" smtClean="0">
                <a:solidFill>
                  <a:srgbClr val="FFFFFF"/>
                </a:solidFill>
                <a:latin typeface="Arial"/>
                <a:cs typeface="Arial"/>
              </a:rPr>
              <a:t>one</a:t>
            </a:r>
            <a:r>
              <a:rPr lang="en-US" sz="1600" dirty="0">
                <a:solidFill>
                  <a:srgbClr val="FFFFFF"/>
                </a:solidFill>
                <a:latin typeface="Arial"/>
                <a:cs typeface="Arial"/>
              </a:rPr>
              <a:t>-time </a:t>
            </a:r>
            <a:r>
              <a:rPr lang="en-US" sz="1600" dirty="0" smtClean="0">
                <a:solidFill>
                  <a:srgbClr val="FFFFFF"/>
                </a:solidFill>
                <a:latin typeface="Arial"/>
                <a:cs typeface="Arial"/>
              </a:rPr>
              <a:t>password</a:t>
            </a:r>
            <a:endParaRPr lang="en-US" sz="1600" dirty="0">
              <a:solidFill>
                <a:srgbClr val="FFFFFF"/>
              </a:solidFill>
              <a:latin typeface="Arial"/>
              <a:cs typeface="Arial"/>
            </a:endParaRPr>
          </a:p>
          <a:p>
            <a:pPr marL="182880" indent="-182880">
              <a:spcBef>
                <a:spcPts val="600"/>
              </a:spcBef>
              <a:buClrTx/>
            </a:pPr>
            <a:r>
              <a:rPr lang="en-US" sz="1600" dirty="0">
                <a:solidFill>
                  <a:srgbClr val="FFFFFF"/>
                </a:solidFill>
                <a:latin typeface="Arial"/>
                <a:cs typeface="Arial"/>
              </a:rPr>
              <a:t>Easy subscriber management with cloud-based administration</a:t>
            </a:r>
          </a:p>
          <a:p>
            <a:pPr marL="182880" indent="-182880">
              <a:spcBef>
                <a:spcPts val="600"/>
              </a:spcBef>
              <a:buClrTx/>
            </a:pPr>
            <a:r>
              <a:rPr lang="en-US" sz="1600" dirty="0">
                <a:solidFill>
                  <a:srgbClr val="FFFFFF"/>
                </a:solidFill>
                <a:latin typeface="Arial"/>
                <a:cs typeface="Arial"/>
              </a:rPr>
              <a:t>No need for extra IT resources</a:t>
            </a:r>
          </a:p>
        </p:txBody>
      </p:sp>
      <p:sp>
        <p:nvSpPr>
          <p:cNvPr id="18" name="Rectangle 17"/>
          <p:cNvSpPr/>
          <p:nvPr/>
        </p:nvSpPr>
        <p:spPr>
          <a:xfrm>
            <a:off x="4749800" y="3996984"/>
            <a:ext cx="4012119" cy="356859"/>
          </a:xfrm>
          <a:prstGeom prst="rect">
            <a:avLst/>
          </a:prstGeom>
          <a:solidFill>
            <a:srgbClr val="0B4E5B"/>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600" b="1" dirty="0" smtClean="0">
                <a:latin typeface="Arial"/>
                <a:cs typeface="Arial"/>
              </a:rPr>
              <a:t>IT</a:t>
            </a:r>
            <a:endParaRPr lang="en-US" sz="1600" b="1" dirty="0">
              <a:latin typeface="Arial"/>
              <a:cs typeface="Arial"/>
            </a:endParaRPr>
          </a:p>
        </p:txBody>
      </p:sp>
      <p:grpSp>
        <p:nvGrpSpPr>
          <p:cNvPr id="19" name="Group 18"/>
          <p:cNvGrpSpPr/>
          <p:nvPr/>
        </p:nvGrpSpPr>
        <p:grpSpPr>
          <a:xfrm>
            <a:off x="8097418" y="235780"/>
            <a:ext cx="836158" cy="836158"/>
            <a:chOff x="1185821" y="2212805"/>
            <a:chExt cx="1971617" cy="1971617"/>
          </a:xfrm>
        </p:grpSpPr>
        <p:sp>
          <p:nvSpPr>
            <p:cNvPr id="20" name="Oval 19"/>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Improve </a:t>
              </a:r>
              <a:endParaRPr lang="en-US" sz="900" b="1" dirty="0" smtClean="0">
                <a:latin typeface="Arial"/>
                <a:cs typeface="Arial"/>
              </a:endParaRPr>
            </a:p>
            <a:p>
              <a:pPr algn="ctr"/>
              <a:r>
                <a:rPr lang="en-US" sz="900" b="1" dirty="0" smtClean="0">
                  <a:latin typeface="Arial"/>
                  <a:cs typeface="Arial"/>
                </a:rPr>
                <a:t>productivity </a:t>
              </a:r>
              <a:endParaRPr lang="en-US" sz="900" b="1" dirty="0">
                <a:latin typeface="Arial"/>
                <a:cs typeface="Arial"/>
              </a:endParaRPr>
            </a:p>
          </p:txBody>
        </p:sp>
        <p:pic>
          <p:nvPicPr>
            <p:cNvPr id="21" name="Picture 20" descr="Productivity-1 white.pdf"/>
            <p:cNvPicPr>
              <a:picLocks noChangeAspect="1"/>
            </p:cNvPicPr>
            <p:nvPr/>
          </p:nvPicPr>
          <p:blipFill>
            <a:blip r:embed="rId3" cstate="email">
              <a:alphaModFix amt="56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spTree>
    <p:extLst>
      <p:ext uri="{BB962C8B-B14F-4D97-AF65-F5344CB8AC3E}">
        <p14:creationId xmlns:p14="http://schemas.microsoft.com/office/powerpoint/2010/main" val="9265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Ensure Privacy and Security</a:t>
            </a:r>
            <a:endParaRPr lang="en-US" dirty="0">
              <a:solidFill>
                <a:srgbClr val="0B4E5B"/>
              </a:solidFill>
            </a:endParaRPr>
          </a:p>
        </p:txBody>
      </p:sp>
      <p:sp>
        <p:nvSpPr>
          <p:cNvPr id="15" name="Content Placeholder 14"/>
          <p:cNvSpPr>
            <a:spLocks noGrp="1"/>
          </p:cNvSpPr>
          <p:nvPr>
            <p:ph sz="half" idx="2"/>
          </p:nvPr>
        </p:nvSpPr>
        <p:spPr>
          <a:xfrm>
            <a:off x="457200" y="1014690"/>
            <a:ext cx="8229600" cy="1262843"/>
          </a:xfrm>
        </p:spPr>
        <p:txBody>
          <a:bodyPr/>
          <a:lstStyle/>
          <a:p>
            <a:pPr>
              <a:buClrTx/>
            </a:pPr>
            <a:r>
              <a:rPr lang="en-US" dirty="0" smtClean="0"/>
              <a:t>Secure authentication and identity protection</a:t>
            </a:r>
            <a:endParaRPr lang="en-US" dirty="0"/>
          </a:p>
          <a:p>
            <a:pPr>
              <a:buClrTx/>
            </a:pPr>
            <a:r>
              <a:rPr lang="en-US" dirty="0" smtClean="0"/>
              <a:t>Keeps credentials secure with SSL </a:t>
            </a:r>
            <a:r>
              <a:rPr lang="en-US" dirty="0"/>
              <a:t>encryption </a:t>
            </a:r>
            <a:endParaRPr lang="en-US" dirty="0" smtClean="0"/>
          </a:p>
          <a:p>
            <a:pPr>
              <a:buClrTx/>
            </a:pPr>
            <a:r>
              <a:rPr lang="en-US" dirty="0" smtClean="0"/>
              <a:t>Supports the use of corporate VPNs</a:t>
            </a:r>
          </a:p>
        </p:txBody>
      </p:sp>
      <p:sp>
        <p:nvSpPr>
          <p:cNvPr id="8" name="Slide Number Placeholder 7"/>
          <p:cNvSpPr>
            <a:spLocks noGrp="1"/>
          </p:cNvSpPr>
          <p:nvPr>
            <p:ph type="sldNum" sz="quarter" idx="12"/>
          </p:nvPr>
        </p:nvSpPr>
        <p:spPr/>
        <p:txBody>
          <a:bodyPr/>
          <a:lstStyle/>
          <a:p>
            <a:fld id="{9378A6DB-5A0A-5845-9AB3-EA012823A32C}" type="slidenum">
              <a:rPr lang="en-US" smtClean="0"/>
              <a:pPr/>
              <a:t>12</a:t>
            </a:fld>
            <a:endParaRPr lang="en-US" dirty="0"/>
          </a:p>
        </p:txBody>
      </p:sp>
      <p:grpSp>
        <p:nvGrpSpPr>
          <p:cNvPr id="10" name="Group 9"/>
          <p:cNvGrpSpPr/>
          <p:nvPr/>
        </p:nvGrpSpPr>
        <p:grpSpPr>
          <a:xfrm>
            <a:off x="8097418" y="235780"/>
            <a:ext cx="836158" cy="836158"/>
            <a:chOff x="3522281" y="2212805"/>
            <a:chExt cx="1971617" cy="1971617"/>
          </a:xfrm>
        </p:grpSpPr>
        <p:sp>
          <p:nvSpPr>
            <p:cNvPr id="11" name="Oval 10"/>
            <p:cNvSpPr/>
            <p:nvPr/>
          </p:nvSpPr>
          <p:spPr>
            <a:xfrm>
              <a:off x="3522281" y="2212805"/>
              <a:ext cx="1971617" cy="197161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Secure your </a:t>
              </a:r>
              <a:r>
                <a:rPr lang="en-US" sz="900" b="1" dirty="0" smtClean="0">
                  <a:latin typeface="Arial"/>
                  <a:cs typeface="Arial"/>
                </a:rPr>
                <a:t/>
              </a:r>
              <a:br>
                <a:rPr lang="en-US" sz="900" b="1" dirty="0" smtClean="0">
                  <a:latin typeface="Arial"/>
                  <a:cs typeface="Arial"/>
                </a:rPr>
              </a:br>
              <a:r>
                <a:rPr lang="en-US" sz="900" b="1" dirty="0" smtClean="0">
                  <a:latin typeface="Arial"/>
                  <a:cs typeface="Arial"/>
                </a:rPr>
                <a:t>connections</a:t>
              </a:r>
              <a:endParaRPr lang="en-US" sz="900" b="1" dirty="0">
                <a:latin typeface="Arial"/>
                <a:cs typeface="Arial"/>
              </a:endParaRPr>
            </a:p>
          </p:txBody>
        </p:sp>
        <p:pic>
          <p:nvPicPr>
            <p:cNvPr id="12" name="Picture 11" descr="Security-1 wihte.pdf"/>
            <p:cNvPicPr>
              <a:picLocks noChangeAspect="1"/>
            </p:cNvPicPr>
            <p:nvPr/>
          </p:nvPicPr>
          <p:blipFill>
            <a:blip r:embed="rId3" cstate="email">
              <a:alphaModFix amt="67000"/>
              <a:extLst>
                <a:ext uri="{28A0092B-C50C-407E-A947-70E740481C1C}">
                  <a14:useLocalDpi xmlns:a14="http://schemas.microsoft.com/office/drawing/2010/main"/>
                </a:ext>
              </a:extLst>
            </a:blip>
            <a:stretch>
              <a:fillRect/>
            </a:stretch>
          </p:blipFill>
          <p:spPr>
            <a:xfrm>
              <a:off x="4182234" y="2387220"/>
              <a:ext cx="651710" cy="651710"/>
            </a:xfrm>
            <a:prstGeom prst="rect">
              <a:avLst/>
            </a:prstGeom>
          </p:spPr>
        </p:pic>
      </p:grpSp>
      <p:grpSp>
        <p:nvGrpSpPr>
          <p:cNvPr id="2" name="Group 1"/>
          <p:cNvGrpSpPr/>
          <p:nvPr/>
        </p:nvGrpSpPr>
        <p:grpSpPr>
          <a:xfrm>
            <a:off x="457200" y="2446167"/>
            <a:ext cx="8493506" cy="2095747"/>
            <a:chOff x="457200" y="2446167"/>
            <a:chExt cx="8493506" cy="2095747"/>
          </a:xfrm>
        </p:grpSpPr>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 y="2446167"/>
              <a:ext cx="2873502" cy="2095747"/>
            </a:xfrm>
            <a:prstGeom prst="rect">
              <a:avLst/>
            </a:prstGeom>
          </p:spPr>
        </p:pic>
        <p:pic>
          <p:nvPicPr>
            <p:cNvPr id="23" name="Picture 2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30702" y="2446167"/>
              <a:ext cx="2810004" cy="2095747"/>
            </a:xfrm>
            <a:prstGeom prst="rect">
              <a:avLst/>
            </a:prstGeom>
          </p:spPr>
        </p:pic>
        <p:pic>
          <p:nvPicPr>
            <p:cNvPr id="25" name="Picture 2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34354" y="2446167"/>
              <a:ext cx="2816352" cy="2095747"/>
            </a:xfrm>
            <a:prstGeom prst="rect">
              <a:avLst/>
            </a:prstGeom>
          </p:spPr>
        </p:pic>
      </p:grpSp>
    </p:spTree>
    <p:extLst>
      <p:ext uri="{BB962C8B-B14F-4D97-AF65-F5344CB8AC3E}">
        <p14:creationId xmlns:p14="http://schemas.microsoft.com/office/powerpoint/2010/main" val="189102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Simple </a:t>
            </a:r>
            <a:r>
              <a:rPr lang="en-US" dirty="0"/>
              <a:t>Pricing</a:t>
            </a:r>
          </a:p>
        </p:txBody>
      </p:sp>
      <p:sp>
        <p:nvSpPr>
          <p:cNvPr id="3" name="Content Placeholder 2"/>
          <p:cNvSpPr>
            <a:spLocks noGrp="1"/>
          </p:cNvSpPr>
          <p:nvPr>
            <p:ph sz="half" idx="2"/>
          </p:nvPr>
        </p:nvSpPr>
        <p:spPr>
          <a:xfrm>
            <a:off x="457200" y="1014689"/>
            <a:ext cx="8449744" cy="1138773"/>
          </a:xfrm>
        </p:spPr>
        <p:txBody>
          <a:bodyPr wrap="square">
            <a:spAutoFit/>
          </a:bodyPr>
          <a:lstStyle/>
          <a:p>
            <a:r>
              <a:rPr lang="en-US" dirty="0"/>
              <a:t>One flat fee per user, per </a:t>
            </a:r>
            <a:r>
              <a:rPr lang="en-US" dirty="0" smtClean="0"/>
              <a:t>month—no surprises</a:t>
            </a:r>
            <a:endParaRPr lang="en-US" dirty="0"/>
          </a:p>
          <a:p>
            <a:r>
              <a:rPr lang="en-US" dirty="0" smtClean="0"/>
              <a:t>Price </a:t>
            </a:r>
            <a:r>
              <a:rPr lang="en-US" dirty="0"/>
              <a:t>per user </a:t>
            </a:r>
            <a:r>
              <a:rPr lang="en-US" dirty="0" smtClean="0"/>
              <a:t>drops as </a:t>
            </a:r>
            <a:r>
              <a:rPr lang="en-US" dirty="0"/>
              <a:t>the number of committed user licenses </a:t>
            </a:r>
            <a:r>
              <a:rPr lang="en-US" dirty="0" smtClean="0"/>
              <a:t>grows</a:t>
            </a:r>
            <a:endParaRPr lang="en-US" dirty="0"/>
          </a:p>
          <a:p>
            <a:r>
              <a:rPr lang="en-US" dirty="0" smtClean="0"/>
              <a:t>Centralized billing gives visibility into mobile connectivity costs</a:t>
            </a:r>
          </a:p>
        </p:txBody>
      </p:sp>
      <p:sp>
        <p:nvSpPr>
          <p:cNvPr id="4" name="Slide Number Placeholder 3"/>
          <p:cNvSpPr>
            <a:spLocks noGrp="1"/>
          </p:cNvSpPr>
          <p:nvPr>
            <p:ph type="sldNum" sz="quarter" idx="12"/>
          </p:nvPr>
        </p:nvSpPr>
        <p:spPr/>
        <p:txBody>
          <a:bodyPr/>
          <a:lstStyle/>
          <a:p>
            <a:fld id="{9378A6DB-5A0A-5845-9AB3-EA012823A32C}" type="slidenum">
              <a:rPr lang="en-US" smtClean="0">
                <a:latin typeface="Arial"/>
                <a:cs typeface="Arial"/>
              </a:rPr>
              <a:pPr/>
              <a:t>13</a:t>
            </a:fld>
            <a:endParaRPr lang="en-US" dirty="0">
              <a:latin typeface="Arial"/>
              <a:cs typeface="Arial"/>
            </a:endParaRPr>
          </a:p>
        </p:txBody>
      </p:sp>
      <p:grpSp>
        <p:nvGrpSpPr>
          <p:cNvPr id="5" name="Group 4"/>
          <p:cNvGrpSpPr/>
          <p:nvPr/>
        </p:nvGrpSpPr>
        <p:grpSpPr>
          <a:xfrm>
            <a:off x="8097418" y="235780"/>
            <a:ext cx="836158" cy="836158"/>
            <a:chOff x="5858742" y="2212805"/>
            <a:chExt cx="1971617" cy="1971617"/>
          </a:xfrm>
        </p:grpSpPr>
        <p:sp>
          <p:nvSpPr>
            <p:cNvPr id="6" name="Oval 5"/>
            <p:cNvSpPr/>
            <p:nvPr/>
          </p:nvSpPr>
          <p:spPr>
            <a:xfrm>
              <a:off x="5858742" y="2212805"/>
              <a:ext cx="1971617" cy="197161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Keep costs </a:t>
              </a:r>
              <a:endParaRPr lang="en-US" sz="900" b="1" dirty="0" smtClean="0">
                <a:latin typeface="Arial"/>
                <a:cs typeface="Arial"/>
              </a:endParaRPr>
            </a:p>
            <a:p>
              <a:pPr algn="ctr"/>
              <a:r>
                <a:rPr lang="en-US" sz="900" b="1" dirty="0" smtClean="0">
                  <a:latin typeface="Arial"/>
                  <a:cs typeface="Arial"/>
                </a:rPr>
                <a:t>predictable</a:t>
              </a:r>
              <a:endParaRPr lang="en-US" sz="900" b="1" dirty="0">
                <a:latin typeface="Arial"/>
                <a:cs typeface="Arial"/>
              </a:endParaRPr>
            </a:p>
          </p:txBody>
        </p:sp>
        <p:pic>
          <p:nvPicPr>
            <p:cNvPr id="7" name="Picture 6" descr="Predictable-1 white.pdf"/>
            <p:cNvPicPr>
              <a:picLocks noChangeAspect="1"/>
            </p:cNvPicPr>
            <p:nvPr/>
          </p:nvPicPr>
          <p:blipFill>
            <a:blip r:embed="rId3" cstate="email">
              <a:alphaModFix amt="59000"/>
              <a:extLst>
                <a:ext uri="{28A0092B-C50C-407E-A947-70E740481C1C}">
                  <a14:useLocalDpi xmlns:a14="http://schemas.microsoft.com/office/drawing/2010/main"/>
                </a:ext>
              </a:extLst>
            </a:blip>
            <a:stretch>
              <a:fillRect/>
            </a:stretch>
          </p:blipFill>
          <p:spPr>
            <a:xfrm>
              <a:off x="6518695" y="2387220"/>
              <a:ext cx="651710" cy="651710"/>
            </a:xfrm>
            <a:prstGeom prst="rect">
              <a:avLst/>
            </a:prstGeom>
          </p:spPr>
        </p:pic>
      </p:grpSp>
      <p:sp>
        <p:nvSpPr>
          <p:cNvPr id="15" name="Arc 14"/>
          <p:cNvSpPr/>
          <p:nvPr/>
        </p:nvSpPr>
        <p:spPr>
          <a:xfrm rot="10800000">
            <a:off x="3287564" y="1037171"/>
            <a:ext cx="5619380" cy="3296335"/>
          </a:xfrm>
          <a:prstGeom prst="arc">
            <a:avLst>
              <a:gd name="adj1" fmla="val 16310501"/>
              <a:gd name="adj2" fmla="val 21284584"/>
            </a:avLst>
          </a:prstGeom>
          <a:ln w="50800" cap="rnd" cmpd="sng">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76200" cmpd="sng">
                <a:solidFill>
                  <a:schemeClr val="tx1"/>
                </a:solidFill>
              </a:ln>
              <a:latin typeface="Arial"/>
              <a:cs typeface="Arial"/>
            </a:endParaRPr>
          </a:p>
        </p:txBody>
      </p:sp>
      <p:grpSp>
        <p:nvGrpSpPr>
          <p:cNvPr id="16" name="Group 15"/>
          <p:cNvGrpSpPr/>
          <p:nvPr/>
        </p:nvGrpSpPr>
        <p:grpSpPr>
          <a:xfrm>
            <a:off x="2811115" y="2877570"/>
            <a:ext cx="3308179" cy="2028298"/>
            <a:chOff x="578021" y="2716697"/>
            <a:chExt cx="3308179" cy="2028298"/>
          </a:xfrm>
        </p:grpSpPr>
        <p:grpSp>
          <p:nvGrpSpPr>
            <p:cNvPr id="18" name="Group 17"/>
            <p:cNvGrpSpPr/>
            <p:nvPr/>
          </p:nvGrpSpPr>
          <p:grpSpPr>
            <a:xfrm>
              <a:off x="917810" y="2755900"/>
              <a:ext cx="2968390" cy="1689742"/>
              <a:chOff x="2505310" y="2768600"/>
              <a:chExt cx="2968390" cy="1689742"/>
            </a:xfrm>
          </p:grpSpPr>
          <p:cxnSp>
            <p:nvCxnSpPr>
              <p:cNvPr id="21" name="Shape 746"/>
              <p:cNvCxnSpPr/>
              <p:nvPr/>
            </p:nvCxnSpPr>
            <p:spPr>
              <a:xfrm flipV="1">
                <a:off x="2505311" y="4448033"/>
                <a:ext cx="2968389" cy="10308"/>
              </a:xfrm>
              <a:prstGeom prst="straightConnector1">
                <a:avLst/>
              </a:prstGeom>
              <a:noFill/>
              <a:ln w="31750" cap="rnd" cmpd="sng">
                <a:solidFill>
                  <a:schemeClr val="dk2"/>
                </a:solidFill>
                <a:prstDash val="sysDot"/>
                <a:round/>
                <a:headEnd type="none" w="lg" len="lg"/>
                <a:tailEnd type="triangle" w="med" len="sm"/>
              </a:ln>
            </p:spPr>
          </p:cxnSp>
          <p:cxnSp>
            <p:nvCxnSpPr>
              <p:cNvPr id="22" name="Shape 747"/>
              <p:cNvCxnSpPr/>
              <p:nvPr/>
            </p:nvCxnSpPr>
            <p:spPr>
              <a:xfrm flipV="1">
                <a:off x="2505310" y="2768600"/>
                <a:ext cx="0" cy="1689742"/>
              </a:xfrm>
              <a:prstGeom prst="straightConnector1">
                <a:avLst/>
              </a:prstGeom>
              <a:noFill/>
              <a:ln w="31750" cap="rnd" cmpd="sng">
                <a:solidFill>
                  <a:schemeClr val="dk2"/>
                </a:solidFill>
                <a:prstDash val="sysDot"/>
                <a:round/>
                <a:headEnd type="none" w="lg" len="lg"/>
                <a:tailEnd type="triangle" w="med" len="sm"/>
              </a:ln>
            </p:spPr>
          </p:cxnSp>
        </p:grpSp>
        <p:sp>
          <p:nvSpPr>
            <p:cNvPr id="19" name="Shape 748"/>
            <p:cNvSpPr txBox="1"/>
            <p:nvPr/>
          </p:nvSpPr>
          <p:spPr>
            <a:xfrm>
              <a:off x="1342801" y="4528696"/>
              <a:ext cx="2245719" cy="216299"/>
            </a:xfrm>
            <a:prstGeom prst="rect">
              <a:avLst/>
            </a:prstGeom>
            <a:noFill/>
            <a:ln>
              <a:noFill/>
            </a:ln>
          </p:spPr>
          <p:txBody>
            <a:bodyPr lIns="91425" tIns="91425" rIns="91425" bIns="91425" anchor="ctr" anchorCtr="0">
              <a:noAutofit/>
            </a:bodyPr>
            <a:lstStyle/>
            <a:p>
              <a:pPr lvl="0" algn="ctr" rtl="0">
                <a:spcBef>
                  <a:spcPts val="0"/>
                </a:spcBef>
                <a:buNone/>
              </a:pPr>
              <a:r>
                <a:rPr lang="en-US" sz="1400" b="1" dirty="0" smtClean="0">
                  <a:solidFill>
                    <a:schemeClr val="accent1"/>
                  </a:solidFill>
                  <a:latin typeface="Arial"/>
                  <a:cs typeface="Arial"/>
                </a:rPr>
                <a:t>Number of licenses</a:t>
              </a:r>
              <a:endParaRPr lang="en-US" sz="1400" b="1" dirty="0">
                <a:solidFill>
                  <a:schemeClr val="accent1"/>
                </a:solidFill>
                <a:latin typeface="Arial"/>
                <a:cs typeface="Arial"/>
              </a:endParaRPr>
            </a:p>
          </p:txBody>
        </p:sp>
        <p:sp>
          <p:nvSpPr>
            <p:cNvPr id="20" name="Shape 749"/>
            <p:cNvSpPr txBox="1"/>
            <p:nvPr/>
          </p:nvSpPr>
          <p:spPr>
            <a:xfrm rot="16200000">
              <a:off x="-219829" y="3514547"/>
              <a:ext cx="1811999" cy="216299"/>
            </a:xfrm>
            <a:prstGeom prst="rect">
              <a:avLst/>
            </a:prstGeom>
            <a:noFill/>
            <a:ln>
              <a:noFill/>
            </a:ln>
          </p:spPr>
          <p:txBody>
            <a:bodyPr lIns="91425" tIns="91425" rIns="91425" bIns="91425" anchor="ctr" anchorCtr="0">
              <a:noAutofit/>
            </a:bodyPr>
            <a:lstStyle/>
            <a:p>
              <a:pPr lvl="0" algn="ctr" rtl="0">
                <a:spcBef>
                  <a:spcPts val="0"/>
                </a:spcBef>
                <a:buNone/>
              </a:pPr>
              <a:r>
                <a:rPr lang="en-US" sz="1400" b="1" dirty="0">
                  <a:solidFill>
                    <a:schemeClr val="accent1"/>
                  </a:solidFill>
                  <a:latin typeface="Arial"/>
                  <a:cs typeface="Arial"/>
                </a:rPr>
                <a:t>Price per </a:t>
              </a:r>
              <a:r>
                <a:rPr lang="en-US" sz="1400" b="1" dirty="0" smtClean="0">
                  <a:solidFill>
                    <a:schemeClr val="accent1"/>
                  </a:solidFill>
                  <a:latin typeface="Arial"/>
                  <a:cs typeface="Arial"/>
                </a:rPr>
                <a:t>seat</a:t>
              </a:r>
              <a:endParaRPr lang="en-US" sz="1400" b="1" dirty="0">
                <a:solidFill>
                  <a:schemeClr val="accent1"/>
                </a:solidFill>
                <a:latin typeface="Arial"/>
                <a:cs typeface="Arial"/>
              </a:endParaRPr>
            </a:p>
          </p:txBody>
        </p:sp>
      </p:grpSp>
    </p:spTree>
    <p:extLst>
      <p:ext uri="{BB962C8B-B14F-4D97-AF65-F5344CB8AC3E}">
        <p14:creationId xmlns:p14="http://schemas.microsoft.com/office/powerpoint/2010/main" val="398513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iPass</a:t>
            </a:r>
            <a:r>
              <a:rPr lang="en-US" dirty="0" smtClean="0"/>
              <a:t> </a:t>
            </a:r>
            <a:r>
              <a:rPr lang="en-US" dirty="0" err="1" smtClean="0"/>
              <a:t>SmartConnect</a:t>
            </a:r>
            <a:r>
              <a:rPr lang="en-US" dirty="0" smtClean="0"/>
              <a:t> Platform</a:t>
            </a:r>
            <a:endParaRPr lang="en-US" baseline="30000" dirty="0"/>
          </a:p>
        </p:txBody>
      </p:sp>
    </p:spTree>
    <p:extLst>
      <p:ext uri="{BB962C8B-B14F-4D97-AF65-F5344CB8AC3E}">
        <p14:creationId xmlns:p14="http://schemas.microsoft.com/office/powerpoint/2010/main" val="174185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098" y="0"/>
            <a:ext cx="9041901" cy="5143500"/>
          </a:xfrm>
          <a:prstGeom prst="rect">
            <a:avLst/>
          </a:prstGeom>
          <a:noFill/>
          <a:ln>
            <a:noFill/>
          </a:ln>
        </p:spPr>
      </p:pic>
      <p:sp>
        <p:nvSpPr>
          <p:cNvPr id="2" name="Title 1"/>
          <p:cNvSpPr>
            <a:spLocks noGrp="1"/>
          </p:cNvSpPr>
          <p:nvPr>
            <p:ph type="title"/>
          </p:nvPr>
        </p:nvSpPr>
        <p:spPr/>
        <p:txBody>
          <a:bodyPr>
            <a:normAutofit fontScale="90000"/>
          </a:bodyPr>
          <a:lstStyle/>
          <a:p>
            <a:r>
              <a:rPr lang="en-US" dirty="0"/>
              <a:t>Hotspot Discovery and </a:t>
            </a:r>
            <a:r>
              <a:rPr lang="en-US" dirty="0" err="1"/>
              <a:t>Curation</a:t>
            </a:r>
            <a:endParaRPr lang="en-US" dirty="0"/>
          </a:p>
        </p:txBody>
      </p:sp>
      <p:sp>
        <p:nvSpPr>
          <p:cNvPr id="3" name="Text Placeholder 2"/>
          <p:cNvSpPr>
            <a:spLocks noGrp="1"/>
          </p:cNvSpPr>
          <p:nvPr>
            <p:ph type="body" idx="1"/>
          </p:nvPr>
        </p:nvSpPr>
        <p:spPr/>
        <p:txBody>
          <a:bodyPr/>
          <a:lstStyle/>
          <a:p>
            <a:r>
              <a:rPr lang="en-US" dirty="0">
                <a:effectLst>
                  <a:glow rad="254000">
                    <a:schemeClr val="bg1">
                      <a:alpha val="40000"/>
                    </a:schemeClr>
                  </a:glow>
                </a:effectLst>
              </a:rPr>
              <a:t>Grows the network faster and smarter</a:t>
            </a:r>
          </a:p>
          <a:p>
            <a:endParaRPr lang="en-US" dirty="0"/>
          </a:p>
        </p:txBody>
      </p:sp>
      <p:sp>
        <p:nvSpPr>
          <p:cNvPr id="4" name="Content Placeholder 3"/>
          <p:cNvSpPr>
            <a:spLocks noGrp="1"/>
          </p:cNvSpPr>
          <p:nvPr>
            <p:ph sz="half" idx="2"/>
          </p:nvPr>
        </p:nvSpPr>
        <p:spPr>
          <a:xfrm>
            <a:off x="457200" y="1519075"/>
            <a:ext cx="4470400" cy="1892992"/>
          </a:xfrm>
        </p:spPr>
        <p:txBody>
          <a:bodyPr/>
          <a:lstStyle/>
          <a:p>
            <a:pPr indent="-347472"/>
            <a:r>
              <a:rPr lang="en-US" dirty="0"/>
              <a:t>Organically curates open hotspots into the network as users </a:t>
            </a:r>
            <a:r>
              <a:rPr lang="en-US" dirty="0" smtClean="0"/>
              <a:t>roam</a:t>
            </a:r>
            <a:endParaRPr lang="en-US" dirty="0"/>
          </a:p>
          <a:p>
            <a:pPr indent="-347472"/>
            <a:r>
              <a:rPr lang="en-US" dirty="0"/>
              <a:t>Identifies networks iPass can add through network </a:t>
            </a:r>
            <a:r>
              <a:rPr lang="en-US" dirty="0" smtClean="0"/>
              <a:t>agreement</a:t>
            </a:r>
          </a:p>
          <a:p>
            <a:r>
              <a:rPr lang="en-US" dirty="0"/>
              <a:t>Takes growth to where users are</a:t>
            </a:r>
          </a:p>
          <a:p>
            <a:pPr marL="0" indent="0">
              <a:buNone/>
            </a:pPr>
            <a:endParaRPr lang="en-US" dirty="0"/>
          </a:p>
        </p:txBody>
      </p:sp>
      <p:sp>
        <p:nvSpPr>
          <p:cNvPr id="20" name="Slide Number Placeholder 4"/>
          <p:cNvSpPr>
            <a:spLocks noGrp="1"/>
          </p:cNvSpPr>
          <p:nvPr>
            <p:ph type="sldNum" sz="quarter" idx="12"/>
          </p:nvPr>
        </p:nvSpPr>
        <p:spPr/>
        <p:txBody>
          <a:bodyPr/>
          <a:lstStyle/>
          <a:p>
            <a:fld id="{9378A6DB-5A0A-5845-9AB3-EA012823A32C}" type="slidenum">
              <a:rPr lang="en-US" smtClean="0"/>
              <a:pPr/>
              <a:t>15</a:t>
            </a:fld>
            <a:endParaRPr lang="en-US" dirty="0"/>
          </a:p>
        </p:txBody>
      </p:sp>
      <p:sp>
        <p:nvSpPr>
          <p:cNvPr id="11" name="TextBox 10"/>
          <p:cNvSpPr txBox="1"/>
          <p:nvPr/>
        </p:nvSpPr>
        <p:spPr>
          <a:xfrm>
            <a:off x="7061201" y="3729923"/>
            <a:ext cx="931332" cy="246221"/>
          </a:xfrm>
          <a:prstGeom prst="rect">
            <a:avLst/>
          </a:prstGeom>
          <a:noFill/>
        </p:spPr>
        <p:txBody>
          <a:bodyPr wrap="square" rtlCol="0">
            <a:spAutoFit/>
          </a:bodyPr>
          <a:lstStyle/>
          <a:p>
            <a:pPr algn="ctr"/>
            <a:r>
              <a:rPr lang="en-US" sz="1000" dirty="0" smtClean="0">
                <a:solidFill>
                  <a:schemeClr val="tx1">
                    <a:lumMod val="60000"/>
                    <a:lumOff val="40000"/>
                  </a:schemeClr>
                </a:solidFill>
                <a:effectLst/>
                <a:latin typeface="Arial"/>
                <a:cs typeface="Arial"/>
              </a:rPr>
              <a:t>Singapore</a:t>
            </a:r>
            <a:endParaRPr lang="en-US" sz="1000" dirty="0">
              <a:solidFill>
                <a:schemeClr val="tx1">
                  <a:lumMod val="60000"/>
                  <a:lumOff val="40000"/>
                </a:schemeClr>
              </a:solidFill>
              <a:effectLst/>
              <a:latin typeface="Arial"/>
              <a:cs typeface="Arial"/>
            </a:endParaRPr>
          </a:p>
        </p:txBody>
      </p:sp>
      <p:grpSp>
        <p:nvGrpSpPr>
          <p:cNvPr id="16" name="Group 15"/>
          <p:cNvGrpSpPr/>
          <p:nvPr/>
        </p:nvGrpSpPr>
        <p:grpSpPr>
          <a:xfrm>
            <a:off x="479822" y="3935831"/>
            <a:ext cx="1357450" cy="651430"/>
            <a:chOff x="7665900" y="959430"/>
            <a:chExt cx="1357450" cy="651430"/>
          </a:xfrm>
        </p:grpSpPr>
        <p:sp>
          <p:nvSpPr>
            <p:cNvPr id="17" name="Shape 138"/>
            <p:cNvSpPr txBox="1"/>
            <p:nvPr/>
          </p:nvSpPr>
          <p:spPr>
            <a:xfrm>
              <a:off x="7665900" y="959430"/>
              <a:ext cx="1357450" cy="651430"/>
            </a:xfrm>
            <a:prstGeom prst="rect">
              <a:avLst/>
            </a:prstGeom>
            <a:noFill/>
            <a:ln>
              <a:noFill/>
            </a:ln>
          </p:spPr>
          <p:txBody>
            <a:bodyPr wrap="square" lIns="91425" tIns="91425" rIns="91425" bIns="91425" anchor="t" anchorCtr="0">
              <a:spAutoFit/>
            </a:bodyPr>
            <a:lstStyle/>
            <a:p>
              <a:pPr lvl="0" rtl="0">
                <a:spcBef>
                  <a:spcPts val="0"/>
                </a:spcBef>
                <a:spcAft>
                  <a:spcPts val="200"/>
                </a:spcAft>
                <a:buNone/>
              </a:pPr>
              <a:r>
                <a:rPr lang="en-GB" sz="900" dirty="0" smtClean="0">
                  <a:latin typeface="Arial"/>
                  <a:cs typeface="Arial"/>
                </a:rPr>
                <a:t>LEGEND:</a:t>
              </a:r>
            </a:p>
            <a:p>
              <a:pPr lvl="0">
                <a:spcBef>
                  <a:spcPts val="0"/>
                </a:spcBef>
                <a:spcAft>
                  <a:spcPts val="200"/>
                </a:spcAft>
                <a:buNone/>
              </a:pPr>
              <a:r>
                <a:rPr lang="en-GB" sz="900" dirty="0" smtClean="0">
                  <a:latin typeface="Arial"/>
                  <a:cs typeface="Arial"/>
                </a:rPr>
                <a:t>    Discovered hotspots</a:t>
              </a:r>
            </a:p>
            <a:p>
              <a:pPr lvl="0">
                <a:spcBef>
                  <a:spcPts val="0"/>
                </a:spcBef>
                <a:spcAft>
                  <a:spcPts val="200"/>
                </a:spcAft>
                <a:buNone/>
              </a:pPr>
              <a:r>
                <a:rPr lang="en-GB" sz="900" dirty="0" smtClean="0">
                  <a:latin typeface="Arial"/>
                  <a:cs typeface="Arial"/>
                </a:rPr>
                <a:t>    iPass </a:t>
              </a:r>
              <a:r>
                <a:rPr lang="en-GB" sz="900" dirty="0">
                  <a:latin typeface="Arial"/>
                  <a:cs typeface="Arial"/>
                </a:rPr>
                <a:t>hotspots</a:t>
              </a:r>
            </a:p>
          </p:txBody>
        </p:sp>
        <p:sp>
          <p:nvSpPr>
            <p:cNvPr id="18" name="Oval 17"/>
            <p:cNvSpPr/>
            <p:nvPr/>
          </p:nvSpPr>
          <p:spPr>
            <a:xfrm>
              <a:off x="7740650" y="1224905"/>
              <a:ext cx="107950" cy="107950"/>
            </a:xfrm>
            <a:prstGeom prst="ellipse">
              <a:avLst/>
            </a:prstGeom>
            <a:solidFill>
              <a:srgbClr val="1B62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734300" y="1390005"/>
              <a:ext cx="107950" cy="107950"/>
            </a:xfrm>
            <a:prstGeom prst="ellipse">
              <a:avLst/>
            </a:prstGeom>
            <a:solidFill>
              <a:srgbClr val="F869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525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t="6129" b="8276"/>
          <a:stretch/>
        </p:blipFill>
        <p:spPr>
          <a:xfrm>
            <a:off x="105832" y="0"/>
            <a:ext cx="9038167" cy="5143500"/>
          </a:xfrm>
          <a:prstGeom prst="rect">
            <a:avLst/>
          </a:prstGeom>
        </p:spPr>
      </p:pic>
      <p:sp>
        <p:nvSpPr>
          <p:cNvPr id="2" name="Title 1"/>
          <p:cNvSpPr>
            <a:spLocks noGrp="1"/>
          </p:cNvSpPr>
          <p:nvPr>
            <p:ph type="title"/>
          </p:nvPr>
        </p:nvSpPr>
        <p:spPr/>
        <p:txBody>
          <a:bodyPr>
            <a:normAutofit fontScale="90000"/>
          </a:bodyPr>
          <a:lstStyle/>
          <a:p>
            <a:r>
              <a:rPr lang="en-US" dirty="0" err="1" smtClean="0"/>
              <a:t>Veri</a:t>
            </a:r>
            <a:r>
              <a:rPr lang="en-US" dirty="0" smtClean="0"/>
              <a:t>-Fi</a:t>
            </a:r>
            <a:r>
              <a:rPr lang="en-US" baseline="30000" dirty="0" smtClean="0"/>
              <a:t>™</a:t>
            </a:r>
            <a:endParaRPr lang="en-US" dirty="0"/>
          </a:p>
        </p:txBody>
      </p:sp>
      <p:sp>
        <p:nvSpPr>
          <p:cNvPr id="3" name="Text Placeholder 2"/>
          <p:cNvSpPr>
            <a:spLocks noGrp="1"/>
          </p:cNvSpPr>
          <p:nvPr>
            <p:ph type="body" idx="1"/>
          </p:nvPr>
        </p:nvSpPr>
        <p:spPr/>
        <p:txBody>
          <a:bodyPr/>
          <a:lstStyle/>
          <a:p>
            <a:r>
              <a:rPr lang="en-US" dirty="0" smtClean="0">
                <a:latin typeface="Arial"/>
                <a:cs typeface="Arial"/>
              </a:rPr>
              <a:t>Enables partners </a:t>
            </a:r>
            <a:r>
              <a:rPr lang="en-US" dirty="0">
                <a:latin typeface="Arial"/>
                <a:cs typeface="Arial"/>
              </a:rPr>
              <a:t>to optimize </a:t>
            </a:r>
            <a:r>
              <a:rPr lang="en-US" dirty="0" smtClean="0">
                <a:latin typeface="Arial"/>
                <a:cs typeface="Arial"/>
              </a:rPr>
              <a:t>network performance and cost </a:t>
            </a:r>
            <a:r>
              <a:rPr lang="en-US" dirty="0"/>
              <a:t/>
            </a:r>
            <a:br>
              <a:rPr lang="en-US" dirty="0"/>
            </a:br>
            <a:endParaRPr lang="en-US" dirty="0" smtClean="0">
              <a:latin typeface="Arial"/>
              <a:cs typeface="Arial"/>
            </a:endParaRPr>
          </a:p>
        </p:txBody>
      </p:sp>
      <p:sp>
        <p:nvSpPr>
          <p:cNvPr id="4" name="Content Placeholder 3"/>
          <p:cNvSpPr>
            <a:spLocks noGrp="1"/>
          </p:cNvSpPr>
          <p:nvPr>
            <p:ph sz="half" idx="2"/>
          </p:nvPr>
        </p:nvSpPr>
        <p:spPr>
          <a:xfrm>
            <a:off x="457200" y="1519075"/>
            <a:ext cx="4538133" cy="2963466"/>
          </a:xfrm>
        </p:spPr>
        <p:txBody>
          <a:bodyPr/>
          <a:lstStyle/>
          <a:p>
            <a:pPr lvl="0" indent="-347472">
              <a:spcBef>
                <a:spcPts val="0"/>
              </a:spcBef>
              <a:buSzPct val="100000"/>
            </a:pPr>
            <a:r>
              <a:rPr lang="en-US" dirty="0"/>
              <a:t>Rates hotspot performance based on criteria such as signal strength, speed, bandwidth availability, and connection success </a:t>
            </a:r>
            <a:r>
              <a:rPr lang="en-US" dirty="0" smtClean="0"/>
              <a:t>rate</a:t>
            </a:r>
            <a:endParaRPr lang="en-US" dirty="0"/>
          </a:p>
          <a:p>
            <a:pPr lvl="0" indent="-347472">
              <a:spcBef>
                <a:spcPts val="0"/>
              </a:spcBef>
              <a:buSzPct val="100000"/>
            </a:pPr>
            <a:r>
              <a:rPr lang="en-US" dirty="0"/>
              <a:t>Can see performance throughout </a:t>
            </a:r>
            <a:r>
              <a:rPr lang="en-US" dirty="0" smtClean="0"/>
              <a:t/>
            </a:r>
            <a:br>
              <a:rPr lang="en-US" dirty="0" smtClean="0"/>
            </a:br>
            <a:r>
              <a:rPr lang="en-US" dirty="0" smtClean="0"/>
              <a:t>a </a:t>
            </a:r>
            <a:r>
              <a:rPr lang="en-US" dirty="0"/>
              <a:t>venue</a:t>
            </a:r>
          </a:p>
        </p:txBody>
      </p:sp>
      <p:sp>
        <p:nvSpPr>
          <p:cNvPr id="5" name="Slide Number Placeholder 4"/>
          <p:cNvSpPr>
            <a:spLocks noGrp="1"/>
          </p:cNvSpPr>
          <p:nvPr>
            <p:ph type="sldNum" sz="quarter" idx="12"/>
          </p:nvPr>
        </p:nvSpPr>
        <p:spPr/>
        <p:txBody>
          <a:bodyPr/>
          <a:lstStyle/>
          <a:p>
            <a:fld id="{9378A6DB-5A0A-5845-9AB3-EA012823A32C}" type="slidenum">
              <a:rPr lang="en-US" smtClean="0"/>
              <a:pPr/>
              <a:t>16</a:t>
            </a:fld>
            <a:endParaRPr lang="en-US" dirty="0"/>
          </a:p>
        </p:txBody>
      </p:sp>
    </p:spTree>
    <p:extLst>
      <p:ext uri="{BB962C8B-B14F-4D97-AF65-F5344CB8AC3E}">
        <p14:creationId xmlns:p14="http://schemas.microsoft.com/office/powerpoint/2010/main" val="25803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657"/>
          <p:cNvPicPr preferRelativeResize="0"/>
          <p:nvPr/>
        </p:nvPicPr>
        <p:blipFill rotWithShape="1">
          <a:blip r:embed="rId3" cstate="email">
            <a:lum bright="70000" contrast="-70000"/>
            <a:alphaModFix amt="52000"/>
            <a:extLst>
              <a:ext uri="{28A0092B-C50C-407E-A947-70E740481C1C}">
                <a14:useLocalDpi xmlns:a14="http://schemas.microsoft.com/office/drawing/2010/main"/>
              </a:ext>
            </a:extLst>
          </a:blip>
          <a:srcRect/>
          <a:stretch/>
        </p:blipFill>
        <p:spPr>
          <a:xfrm>
            <a:off x="101600" y="0"/>
            <a:ext cx="9042399" cy="5143503"/>
          </a:xfrm>
          <a:prstGeom prst="rect">
            <a:avLst/>
          </a:prstGeom>
          <a:noFill/>
          <a:ln>
            <a:noFill/>
          </a:ln>
        </p:spPr>
      </p:pic>
      <p:sp>
        <p:nvSpPr>
          <p:cNvPr id="2" name="Title 1"/>
          <p:cNvSpPr>
            <a:spLocks noGrp="1"/>
          </p:cNvSpPr>
          <p:nvPr>
            <p:ph type="title"/>
          </p:nvPr>
        </p:nvSpPr>
        <p:spPr/>
        <p:txBody>
          <a:bodyPr>
            <a:normAutofit fontScale="90000"/>
          </a:bodyPr>
          <a:lstStyle/>
          <a:p>
            <a:r>
              <a:rPr lang="en-US" dirty="0"/>
              <a:t>Connection Intelligence</a:t>
            </a:r>
          </a:p>
        </p:txBody>
      </p:sp>
      <p:sp>
        <p:nvSpPr>
          <p:cNvPr id="3" name="Text Placeholder 2"/>
          <p:cNvSpPr>
            <a:spLocks noGrp="1"/>
          </p:cNvSpPr>
          <p:nvPr>
            <p:ph type="body" idx="1"/>
          </p:nvPr>
        </p:nvSpPr>
        <p:spPr/>
        <p:txBody>
          <a:bodyPr/>
          <a:lstStyle/>
          <a:p>
            <a:pPr>
              <a:spcBef>
                <a:spcPts val="0"/>
              </a:spcBef>
            </a:pPr>
            <a:r>
              <a:rPr lang="en-US" dirty="0" smtClean="0"/>
              <a:t>Creates the most </a:t>
            </a:r>
            <a:r>
              <a:rPr lang="en-US" dirty="0"/>
              <a:t>seamless Wi-Fi roaming </a:t>
            </a:r>
            <a:r>
              <a:rPr lang="en-US" dirty="0" smtClean="0"/>
              <a:t>experience</a:t>
            </a:r>
          </a:p>
          <a:p>
            <a:pPr>
              <a:spcBef>
                <a:spcPts val="0"/>
              </a:spcBef>
            </a:pPr>
            <a:endParaRPr lang="en-US" dirty="0"/>
          </a:p>
        </p:txBody>
      </p:sp>
      <p:sp>
        <p:nvSpPr>
          <p:cNvPr id="4" name="Content Placeholder 3"/>
          <p:cNvSpPr>
            <a:spLocks noGrp="1"/>
          </p:cNvSpPr>
          <p:nvPr>
            <p:ph sz="half" idx="2"/>
          </p:nvPr>
        </p:nvSpPr>
        <p:spPr>
          <a:xfrm>
            <a:off x="457200" y="1519075"/>
            <a:ext cx="7222067" cy="2963466"/>
          </a:xfrm>
        </p:spPr>
        <p:txBody>
          <a:bodyPr/>
          <a:lstStyle/>
          <a:p>
            <a:pPr lvl="0" indent="-347472">
              <a:spcBef>
                <a:spcPts val="0"/>
              </a:spcBef>
              <a:buSzPct val="100000"/>
            </a:pPr>
            <a:r>
              <a:rPr lang="en-US" dirty="0"/>
              <a:t>Building a global quality of service (</a:t>
            </a:r>
            <a:r>
              <a:rPr lang="en-US" dirty="0" err="1"/>
              <a:t>QoS</a:t>
            </a:r>
            <a:r>
              <a:rPr lang="en-US" dirty="0"/>
              <a:t>) database for </a:t>
            </a:r>
            <a:r>
              <a:rPr lang="en-US" dirty="0" smtClean="0"/>
              <a:t/>
            </a:r>
            <a:br>
              <a:rPr lang="en-US" dirty="0" smtClean="0"/>
            </a:br>
            <a:r>
              <a:rPr lang="en-US" dirty="0" smtClean="0"/>
              <a:t>Wi</a:t>
            </a:r>
            <a:r>
              <a:rPr lang="en-US" dirty="0"/>
              <a:t>-Fi networks</a:t>
            </a:r>
          </a:p>
          <a:p>
            <a:pPr lvl="0" indent="-347472">
              <a:spcBef>
                <a:spcPts val="400"/>
              </a:spcBef>
              <a:buSzPct val="100000"/>
            </a:pPr>
            <a:r>
              <a:rPr lang="en-US" dirty="0" smtClean="0">
                <a:solidFill>
                  <a:schemeClr val="dk1"/>
                </a:solidFill>
                <a:sym typeface="Proxima Nova"/>
              </a:rPr>
              <a:t>Continuously </a:t>
            </a:r>
            <a:r>
              <a:rPr lang="en-US" dirty="0">
                <a:solidFill>
                  <a:schemeClr val="dk1"/>
                </a:solidFill>
                <a:sym typeface="Proxima Nova"/>
              </a:rPr>
              <a:t>improves its knowledge of </a:t>
            </a:r>
            <a:r>
              <a:rPr lang="en-US" dirty="0" smtClean="0">
                <a:solidFill>
                  <a:schemeClr val="dk1"/>
                </a:solidFill>
                <a:sym typeface="Proxima Nova"/>
              </a:rPr>
              <a:t>hotspots through machine learning</a:t>
            </a:r>
            <a:endParaRPr lang="en-US" dirty="0">
              <a:solidFill>
                <a:schemeClr val="dk1"/>
              </a:solidFill>
              <a:sym typeface="Proxima Nova"/>
            </a:endParaRPr>
          </a:p>
          <a:p>
            <a:pPr lvl="0" indent="-347472">
              <a:spcBef>
                <a:spcPts val="400"/>
              </a:spcBef>
              <a:buSzPct val="100000"/>
            </a:pPr>
            <a:r>
              <a:rPr lang="en-US" dirty="0">
                <a:solidFill>
                  <a:schemeClr val="dk1"/>
                </a:solidFill>
                <a:sym typeface="Proxima Nova"/>
              </a:rPr>
              <a:t>Auto-connects </a:t>
            </a:r>
            <a:r>
              <a:rPr lang="en-US" dirty="0"/>
              <a:t>devices</a:t>
            </a:r>
            <a:r>
              <a:rPr lang="en-US" dirty="0">
                <a:solidFill>
                  <a:schemeClr val="dk1"/>
                </a:solidFill>
                <a:sym typeface="Proxima Nova"/>
              </a:rPr>
              <a:t> to the best available hotspot</a:t>
            </a:r>
            <a:r>
              <a:rPr lang="en-US" dirty="0"/>
              <a:t> </a:t>
            </a:r>
            <a:r>
              <a:rPr lang="en-US" dirty="0">
                <a:solidFill>
                  <a:schemeClr val="dk1"/>
                </a:solidFill>
                <a:sym typeface="Proxima Nova"/>
              </a:rPr>
              <a:t>based on </a:t>
            </a:r>
            <a:r>
              <a:rPr lang="en-US" dirty="0" err="1">
                <a:solidFill>
                  <a:schemeClr val="dk1"/>
                </a:solidFill>
                <a:sym typeface="Proxima Nova"/>
              </a:rPr>
              <a:t>Qo</a:t>
            </a:r>
            <a:r>
              <a:rPr lang="en-US" dirty="0" err="1"/>
              <a:t>S</a:t>
            </a:r>
            <a:r>
              <a:rPr lang="en-US" dirty="0"/>
              <a:t> history and user needs</a:t>
            </a:r>
          </a:p>
          <a:p>
            <a:pPr marL="0" indent="-347472">
              <a:buNone/>
            </a:pPr>
            <a:endParaRPr lang="en-US" dirty="0"/>
          </a:p>
        </p:txBody>
      </p:sp>
      <p:sp>
        <p:nvSpPr>
          <p:cNvPr id="5" name="Slide Number Placeholder 4"/>
          <p:cNvSpPr>
            <a:spLocks noGrp="1"/>
          </p:cNvSpPr>
          <p:nvPr>
            <p:ph type="sldNum" sz="quarter" idx="12"/>
          </p:nvPr>
        </p:nvSpPr>
        <p:spPr/>
        <p:txBody>
          <a:bodyPr/>
          <a:lstStyle/>
          <a:p>
            <a:fld id="{9378A6DB-5A0A-5845-9AB3-EA012823A32C}" type="slidenum">
              <a:rPr lang="en-US" smtClean="0"/>
              <a:pPr/>
              <a:t>17</a:t>
            </a:fld>
            <a:endParaRPr lang="en-US" dirty="0"/>
          </a:p>
        </p:txBody>
      </p:sp>
    </p:spTree>
    <p:extLst>
      <p:ext uri="{BB962C8B-B14F-4D97-AF65-F5344CB8AC3E}">
        <p14:creationId xmlns:p14="http://schemas.microsoft.com/office/powerpoint/2010/main" val="55849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Shape 657"/>
          <p:cNvPicPr preferRelativeResize="0"/>
          <p:nvPr/>
        </p:nvPicPr>
        <p:blipFill rotWithShape="1">
          <a:blip r:embed="rId3">
            <a:extLst>
              <a:ext uri="{28A0092B-C50C-407E-A947-70E740481C1C}">
                <a14:useLocalDpi xmlns:a14="http://schemas.microsoft.com/office/drawing/2010/main" val="0"/>
              </a:ext>
            </a:extLst>
          </a:blip>
          <a:srcRect t="14143" b="9415"/>
          <a:stretch/>
        </p:blipFill>
        <p:spPr>
          <a:xfrm>
            <a:off x="101600" y="0"/>
            <a:ext cx="9042399" cy="5143503"/>
          </a:xfrm>
          <a:prstGeom prst="rect">
            <a:avLst/>
          </a:prstGeom>
          <a:noFill/>
          <a:ln>
            <a:noFill/>
          </a:ln>
        </p:spPr>
      </p:pic>
      <p:sp>
        <p:nvSpPr>
          <p:cNvPr id="11" name="Rectangle 10"/>
          <p:cNvSpPr/>
          <p:nvPr/>
        </p:nvSpPr>
        <p:spPr>
          <a:xfrm>
            <a:off x="101600" y="-5688"/>
            <a:ext cx="9078955" cy="5160669"/>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4" name="Title 3"/>
          <p:cNvSpPr>
            <a:spLocks noGrp="1"/>
          </p:cNvSpPr>
          <p:nvPr>
            <p:ph type="title"/>
          </p:nvPr>
        </p:nvSpPr>
        <p:spPr/>
        <p:txBody>
          <a:bodyPr>
            <a:normAutofit fontScale="90000"/>
          </a:bodyPr>
          <a:lstStyle/>
          <a:p>
            <a:pPr lvl="0"/>
            <a:r>
              <a:rPr lang="en-US" dirty="0" smtClean="0">
                <a:solidFill>
                  <a:srgbClr val="FFFFFF"/>
                </a:solidFill>
                <a:effectLst>
                  <a:outerShdw blurRad="393700" dir="2700000" algn="tl" rotWithShape="0">
                    <a:srgbClr val="000000">
                      <a:alpha val="31000"/>
                    </a:srgbClr>
                  </a:outerShdw>
                </a:effectLst>
                <a:ea typeface="Proxima Nova"/>
                <a:sym typeface="Proxima Nova"/>
              </a:rPr>
              <a:t>Connection Intelligence</a:t>
            </a:r>
            <a:endParaRPr lang="en-US" dirty="0">
              <a:effectLst>
                <a:outerShdw blurRad="393700" dir="2700000" algn="tl" rotWithShape="0">
                  <a:srgbClr val="000000">
                    <a:alpha val="31000"/>
                  </a:srgbClr>
                </a:outerShdw>
              </a:effectLst>
            </a:endParaRPr>
          </a:p>
        </p:txBody>
      </p:sp>
      <p:grpSp>
        <p:nvGrpSpPr>
          <p:cNvPr id="40" name="Group 39"/>
          <p:cNvGrpSpPr/>
          <p:nvPr/>
        </p:nvGrpSpPr>
        <p:grpSpPr>
          <a:xfrm>
            <a:off x="5688709" y="1037900"/>
            <a:ext cx="3048891" cy="2607000"/>
            <a:chOff x="5688709" y="1037900"/>
            <a:chExt cx="3048891" cy="2607000"/>
          </a:xfrm>
        </p:grpSpPr>
        <p:cxnSp>
          <p:nvCxnSpPr>
            <p:cNvPr id="21" name="Shape 666"/>
            <p:cNvCxnSpPr/>
            <p:nvPr/>
          </p:nvCxnSpPr>
          <p:spPr>
            <a:xfrm flipH="1">
              <a:off x="5688709" y="3147144"/>
              <a:ext cx="1397891" cy="497756"/>
            </a:xfrm>
            <a:prstGeom prst="straightConnector1">
              <a:avLst/>
            </a:prstGeom>
            <a:noFill/>
            <a:ln w="38100" cap="rnd" cmpd="sng">
              <a:solidFill>
                <a:srgbClr val="FFFFFF"/>
              </a:solidFill>
              <a:prstDash val="sysDot"/>
              <a:round/>
              <a:headEnd type="none" w="lg" len="lg"/>
              <a:tailEnd type="none" w="lg" len="lg"/>
            </a:ln>
          </p:spPr>
        </p:cxnSp>
        <p:sp>
          <p:nvSpPr>
            <p:cNvPr id="23" name="Shape 668"/>
            <p:cNvSpPr txBox="1"/>
            <p:nvPr/>
          </p:nvSpPr>
          <p:spPr>
            <a:xfrm>
              <a:off x="6541400" y="1037900"/>
              <a:ext cx="2196200" cy="1415742"/>
            </a:xfrm>
            <a:prstGeom prst="rect">
              <a:avLst/>
            </a:prstGeom>
            <a:noFill/>
            <a:ln>
              <a:noFill/>
            </a:ln>
          </p:spPr>
          <p:txBody>
            <a:bodyPr wrap="square" lIns="91425" tIns="91425" rIns="91425" bIns="91425" anchor="t" anchorCtr="0">
              <a:spAutoFit/>
            </a:bodyPr>
            <a:lstStyle/>
            <a:p>
              <a:pPr lvl="0" rtl="0">
                <a:spcBef>
                  <a:spcPts val="0"/>
                </a:spcBef>
                <a:buNone/>
              </a:pPr>
              <a:r>
                <a:rPr lang="en-US" sz="1600" dirty="0">
                  <a:solidFill>
                    <a:srgbClr val="FFFFFF"/>
                  </a:solidFill>
                  <a:effectLst>
                    <a:outerShdw blurRad="393700" dir="2700000" algn="tl" rotWithShape="0">
                      <a:srgbClr val="000000">
                        <a:alpha val="31000"/>
                      </a:srgbClr>
                    </a:outerShdw>
                  </a:effectLst>
                  <a:latin typeface="Arial"/>
                  <a:ea typeface="Proxima Nova"/>
                  <a:cs typeface="Arial"/>
                  <a:sym typeface="Proxima Nova"/>
                </a:rPr>
                <a:t>H</a:t>
              </a:r>
              <a:r>
                <a:rPr lang="en-US" sz="1600" dirty="0" smtClean="0">
                  <a:solidFill>
                    <a:srgbClr val="FFFFFF"/>
                  </a:solidFill>
                  <a:effectLst>
                    <a:outerShdw blurRad="393700" dir="2700000" algn="tl" rotWithShape="0">
                      <a:srgbClr val="000000">
                        <a:alpha val="31000"/>
                      </a:srgbClr>
                    </a:outerShdw>
                  </a:effectLst>
                  <a:latin typeface="Arial"/>
                  <a:ea typeface="Proxima Nova"/>
                  <a:cs typeface="Arial"/>
                  <a:sym typeface="Proxima Nova"/>
                </a:rPr>
                <a:t>otspot offers best user experience based on usage needs, automatically connecting the user. </a:t>
              </a:r>
              <a:endParaRPr lang="en-US" sz="1600" dirty="0">
                <a:solidFill>
                  <a:srgbClr val="FFFFFF"/>
                </a:solidFill>
                <a:effectLst>
                  <a:outerShdw blurRad="393700" dir="2700000" algn="tl" rotWithShape="0">
                    <a:srgbClr val="000000">
                      <a:alpha val="31000"/>
                    </a:srgbClr>
                  </a:outerShdw>
                </a:effectLst>
                <a:latin typeface="Arial"/>
                <a:ea typeface="Proxima Nova"/>
                <a:cs typeface="Arial"/>
                <a:sym typeface="Proxima Nova"/>
              </a:endParaRPr>
            </a:p>
          </p:txBody>
        </p:sp>
      </p:grpSp>
      <p:grpSp>
        <p:nvGrpSpPr>
          <p:cNvPr id="38" name="Group 37"/>
          <p:cNvGrpSpPr/>
          <p:nvPr/>
        </p:nvGrpSpPr>
        <p:grpSpPr>
          <a:xfrm>
            <a:off x="498900" y="1039650"/>
            <a:ext cx="3006300" cy="2531166"/>
            <a:chOff x="498900" y="1039650"/>
            <a:chExt cx="2961849" cy="2531166"/>
          </a:xfrm>
        </p:grpSpPr>
        <p:cxnSp>
          <p:nvCxnSpPr>
            <p:cNvPr id="19" name="Shape 664"/>
            <p:cNvCxnSpPr/>
            <p:nvPr/>
          </p:nvCxnSpPr>
          <p:spPr>
            <a:xfrm>
              <a:off x="2159478" y="2910124"/>
              <a:ext cx="1301271" cy="660692"/>
            </a:xfrm>
            <a:prstGeom prst="straightConnector1">
              <a:avLst/>
            </a:prstGeom>
            <a:noFill/>
            <a:ln w="38100" cap="rnd" cmpd="sng">
              <a:solidFill>
                <a:srgbClr val="FFFFFF"/>
              </a:solidFill>
              <a:prstDash val="sysDot"/>
              <a:round/>
              <a:headEnd type="none" w="lg" len="lg"/>
              <a:tailEnd type="none" w="lg" len="lg"/>
            </a:ln>
          </p:spPr>
        </p:cxnSp>
        <p:sp>
          <p:nvSpPr>
            <p:cNvPr id="28" name="Shape 673"/>
            <p:cNvSpPr txBox="1"/>
            <p:nvPr/>
          </p:nvSpPr>
          <p:spPr>
            <a:xfrm>
              <a:off x="498900" y="1039650"/>
              <a:ext cx="2345000" cy="1169521"/>
            </a:xfrm>
            <a:prstGeom prst="rect">
              <a:avLst/>
            </a:prstGeom>
            <a:noFill/>
            <a:ln>
              <a:noFill/>
            </a:ln>
            <a:effectLst>
              <a:outerShdw blurRad="127000" dir="2700000" algn="tl" rotWithShape="0">
                <a:srgbClr val="000000">
                  <a:alpha val="75000"/>
                </a:srgbClr>
              </a:outerShdw>
            </a:effectLst>
          </p:spPr>
          <p:txBody>
            <a:bodyPr wrap="square" lIns="91425" tIns="91425" rIns="91425" bIns="91425" anchor="t" anchorCtr="0">
              <a:spAutoFit/>
            </a:bodyPr>
            <a:lstStyle/>
            <a:p>
              <a:pPr lvl="0" rtl="0">
                <a:spcBef>
                  <a:spcPts val="0"/>
                </a:spcBef>
                <a:buNone/>
              </a:pPr>
              <a:r>
                <a:rPr lang="en-US" sz="1600" dirty="0">
                  <a:solidFill>
                    <a:srgbClr val="FFFFFF"/>
                  </a:solidFill>
                  <a:effectLst>
                    <a:outerShdw blurRad="393700" dir="2700000" algn="tl" rotWithShape="0">
                      <a:srgbClr val="000000">
                        <a:alpha val="31000"/>
                      </a:srgbClr>
                    </a:outerShdw>
                  </a:effectLst>
                  <a:latin typeface="Arial"/>
                  <a:ea typeface="Proxima Nova"/>
                  <a:cs typeface="Arial"/>
                  <a:sym typeface="Proxima Nova"/>
                </a:rPr>
                <a:t>H</a:t>
              </a:r>
              <a:r>
                <a:rPr lang="en-US" sz="1600" dirty="0" smtClean="0">
                  <a:solidFill>
                    <a:srgbClr val="FFFFFF"/>
                  </a:solidFill>
                  <a:effectLst>
                    <a:outerShdw blurRad="393700" dir="2700000" algn="tl" rotWithShape="0">
                      <a:srgbClr val="000000">
                        <a:alpha val="31000"/>
                      </a:srgbClr>
                    </a:outerShdw>
                  </a:effectLst>
                  <a:latin typeface="Arial"/>
                  <a:ea typeface="Proxima Nova"/>
                  <a:cs typeface="Arial"/>
                  <a:sym typeface="Proxima Nova"/>
                </a:rPr>
                <a:t>otspot has provided a poor experience over time. It is removed from the network. </a:t>
              </a:r>
              <a:endParaRPr lang="en-US" sz="1600" dirty="0">
                <a:solidFill>
                  <a:srgbClr val="FFFFFF"/>
                </a:solidFill>
                <a:effectLst>
                  <a:outerShdw blurRad="393700" dir="2700000" algn="tl" rotWithShape="0">
                    <a:srgbClr val="000000">
                      <a:alpha val="31000"/>
                    </a:srgbClr>
                  </a:outerShdw>
                </a:effectLst>
                <a:latin typeface="Arial"/>
                <a:ea typeface="Proxima Nova"/>
                <a:cs typeface="Arial"/>
                <a:sym typeface="Proxima Nova"/>
              </a:endParaRPr>
            </a:p>
          </p:txBody>
        </p:sp>
      </p:grpSp>
      <p:grpSp>
        <p:nvGrpSpPr>
          <p:cNvPr id="32" name="Group 31"/>
          <p:cNvGrpSpPr/>
          <p:nvPr/>
        </p:nvGrpSpPr>
        <p:grpSpPr>
          <a:xfrm>
            <a:off x="3446825" y="3360001"/>
            <a:ext cx="2250349" cy="1783502"/>
            <a:chOff x="3446825" y="3360001"/>
            <a:chExt cx="2250349" cy="1783502"/>
          </a:xfrm>
        </p:grpSpPr>
        <p:grpSp>
          <p:nvGrpSpPr>
            <p:cNvPr id="10" name="Group 9"/>
            <p:cNvGrpSpPr/>
            <p:nvPr/>
          </p:nvGrpSpPr>
          <p:grpSpPr>
            <a:xfrm>
              <a:off x="3446825" y="3360001"/>
              <a:ext cx="2250349" cy="1783502"/>
              <a:chOff x="3446825" y="3360001"/>
              <a:chExt cx="2250349" cy="1783502"/>
            </a:xfrm>
          </p:grpSpPr>
          <p:pic>
            <p:nvPicPr>
              <p:cNvPr id="12" name="Shape 65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446825" y="3360001"/>
                <a:ext cx="2250349" cy="1783500"/>
              </a:xfrm>
              <a:prstGeom prst="rect">
                <a:avLst/>
              </a:prstGeom>
              <a:noFill/>
              <a:ln>
                <a:noFill/>
              </a:ln>
            </p:spPr>
          </p:pic>
          <p:sp>
            <p:nvSpPr>
              <p:cNvPr id="13" name="Shape 674"/>
              <p:cNvSpPr/>
              <p:nvPr/>
            </p:nvSpPr>
            <p:spPr>
              <a:xfrm>
                <a:off x="3657600" y="4059451"/>
                <a:ext cx="1836900" cy="1084052"/>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Arial"/>
                  <a:cs typeface="Arial"/>
                </a:endParaRPr>
              </a:p>
            </p:txBody>
          </p:sp>
        </p:grpSp>
        <p:pic>
          <p:nvPicPr>
            <p:cNvPr id="7" name="Picture 6" descr="ipass_smartconnect_logo_stacked_cmyk.eps"/>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3794" y="4294627"/>
              <a:ext cx="963712" cy="641163"/>
            </a:xfrm>
            <a:prstGeom prst="rect">
              <a:avLst/>
            </a:prstGeom>
          </p:spPr>
        </p:pic>
      </p:grpSp>
      <p:grpSp>
        <p:nvGrpSpPr>
          <p:cNvPr id="39" name="Group 38"/>
          <p:cNvGrpSpPr/>
          <p:nvPr/>
        </p:nvGrpSpPr>
        <p:grpSpPr>
          <a:xfrm>
            <a:off x="3409950" y="843091"/>
            <a:ext cx="2256000" cy="2516910"/>
            <a:chOff x="3409950" y="848727"/>
            <a:chExt cx="2256000" cy="2444815"/>
          </a:xfrm>
        </p:grpSpPr>
        <p:sp>
          <p:nvSpPr>
            <p:cNvPr id="17" name="Shape 663"/>
            <p:cNvSpPr txBox="1"/>
            <p:nvPr/>
          </p:nvSpPr>
          <p:spPr>
            <a:xfrm>
              <a:off x="3409950" y="848727"/>
              <a:ext cx="2256000" cy="1136023"/>
            </a:xfrm>
            <a:prstGeom prst="rect">
              <a:avLst/>
            </a:prstGeom>
            <a:noFill/>
            <a:ln>
              <a:noFill/>
            </a:ln>
          </p:spPr>
          <p:txBody>
            <a:bodyPr lIns="91425" tIns="91425" rIns="91425" bIns="91425" anchor="t" anchorCtr="0">
              <a:spAutoFit/>
            </a:bodyPr>
            <a:lstStyle/>
            <a:p>
              <a:pPr lvl="0" algn="ctr"/>
              <a:r>
                <a:rPr lang="en-US" sz="1600" dirty="0">
                  <a:solidFill>
                    <a:srgbClr val="FFFFFF"/>
                  </a:solidFill>
                  <a:effectLst>
                    <a:outerShdw blurRad="393700" dir="2700000" algn="tl" rotWithShape="0">
                      <a:srgbClr val="000000">
                        <a:alpha val="31000"/>
                      </a:srgbClr>
                    </a:outerShdw>
                  </a:effectLst>
                  <a:cs typeface="Arial"/>
                </a:rPr>
                <a:t>Data shows this cellular signal performs, but the relative cost is high.</a:t>
              </a:r>
            </a:p>
          </p:txBody>
        </p:sp>
        <p:cxnSp>
          <p:nvCxnSpPr>
            <p:cNvPr id="20" name="Shape 665"/>
            <p:cNvCxnSpPr/>
            <p:nvPr/>
          </p:nvCxnSpPr>
          <p:spPr>
            <a:xfrm>
              <a:off x="4537950" y="2546373"/>
              <a:ext cx="0" cy="747169"/>
            </a:xfrm>
            <a:prstGeom prst="straightConnector1">
              <a:avLst/>
            </a:prstGeom>
            <a:noFill/>
            <a:ln w="38100" cap="rnd" cmpd="sng">
              <a:solidFill>
                <a:srgbClr val="FFFFFF"/>
              </a:solidFill>
              <a:prstDash val="sysDot"/>
              <a:round/>
              <a:headEnd type="none" w="lg" len="lg"/>
              <a:tailEnd type="none" w="lg" len="lg"/>
            </a:ln>
          </p:spPr>
        </p:cxnSp>
      </p:grpSp>
      <p:pic>
        <p:nvPicPr>
          <p:cNvPr id="41" name="Shape 66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557875" y="2412724"/>
            <a:ext cx="497400" cy="497400"/>
          </a:xfrm>
          <a:prstGeom prst="rect">
            <a:avLst/>
          </a:prstGeom>
          <a:noFill/>
          <a:ln>
            <a:noFill/>
          </a:ln>
        </p:spPr>
      </p:pic>
      <p:pic>
        <p:nvPicPr>
          <p:cNvPr id="43" name="Shape 67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239150" y="2764074"/>
            <a:ext cx="497400" cy="497400"/>
          </a:xfrm>
          <a:prstGeom prst="rect">
            <a:avLst/>
          </a:prstGeom>
          <a:noFill/>
          <a:ln>
            <a:noFill/>
          </a:ln>
        </p:spPr>
      </p:pic>
      <p:cxnSp>
        <p:nvCxnSpPr>
          <p:cNvPr id="25" name="Straight Connector 24"/>
          <p:cNvCxnSpPr/>
          <p:nvPr/>
        </p:nvCxnSpPr>
        <p:spPr>
          <a:xfrm flipH="1">
            <a:off x="1595968" y="2430906"/>
            <a:ext cx="416386" cy="458025"/>
          </a:xfrm>
          <a:prstGeom prst="line">
            <a:avLst/>
          </a:prstGeom>
          <a:ln w="57150" cap="rnd" cmpd="sng">
            <a:solidFill>
              <a:srgbClr val="FF0000">
                <a:alpha val="90000"/>
              </a:srgb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700000" flipH="1">
            <a:off x="1595968" y="2430906"/>
            <a:ext cx="416386" cy="458025"/>
          </a:xfrm>
          <a:prstGeom prst="line">
            <a:avLst/>
          </a:prstGeom>
          <a:ln w="57150" cap="rnd" cmpd="sng">
            <a:solidFill>
              <a:srgbClr val="FF0000">
                <a:alpha val="90000"/>
              </a:srgbClr>
            </a:solidFill>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900580" y="2884723"/>
            <a:ext cx="309034" cy="237020"/>
            <a:chOff x="7061199" y="2910124"/>
            <a:chExt cx="309034" cy="237020"/>
          </a:xfrm>
        </p:grpSpPr>
        <p:cxnSp>
          <p:nvCxnSpPr>
            <p:cNvPr id="34" name="Straight Connector 33"/>
            <p:cNvCxnSpPr/>
            <p:nvPr/>
          </p:nvCxnSpPr>
          <p:spPr>
            <a:xfrm flipH="1">
              <a:off x="7139598" y="2910124"/>
              <a:ext cx="230635" cy="237019"/>
            </a:xfrm>
            <a:prstGeom prst="line">
              <a:avLst/>
            </a:prstGeom>
            <a:ln w="57150" cap="rnd" cmpd="sng">
              <a:solidFill>
                <a:srgbClr val="80D9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61199" y="3056467"/>
              <a:ext cx="78399" cy="90677"/>
            </a:xfrm>
            <a:prstGeom prst="line">
              <a:avLst/>
            </a:prstGeom>
            <a:ln w="57150" cap="rnd" cmpd="sng">
              <a:solidFill>
                <a:srgbClr val="80D9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931415" y="2112998"/>
            <a:ext cx="232183" cy="178077"/>
            <a:chOff x="7061199" y="2910124"/>
            <a:chExt cx="309034" cy="237020"/>
          </a:xfrm>
        </p:grpSpPr>
        <p:cxnSp>
          <p:nvCxnSpPr>
            <p:cNvPr id="31" name="Straight Connector 30"/>
            <p:cNvCxnSpPr/>
            <p:nvPr/>
          </p:nvCxnSpPr>
          <p:spPr>
            <a:xfrm flipH="1">
              <a:off x="7139598" y="2910124"/>
              <a:ext cx="230635" cy="237019"/>
            </a:xfrm>
            <a:prstGeom prst="line">
              <a:avLst/>
            </a:prstGeom>
            <a:ln w="57150" cap="rnd" cmpd="sng">
              <a:solidFill>
                <a:srgbClr val="F5E315"/>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7061199" y="3056467"/>
              <a:ext cx="78399" cy="90677"/>
            </a:xfrm>
            <a:prstGeom prst="line">
              <a:avLst/>
            </a:prstGeom>
            <a:ln w="57150" cap="rnd" cmpd="sng">
              <a:solidFill>
                <a:srgbClr val="F5E315"/>
              </a:solidFill>
            </a:ln>
            <a:effectLst/>
          </p:spPr>
          <p:style>
            <a:lnRef idx="2">
              <a:schemeClr val="accent1"/>
            </a:lnRef>
            <a:fillRef idx="0">
              <a:schemeClr val="accent1"/>
            </a:fillRef>
            <a:effectRef idx="1">
              <a:schemeClr val="accent1"/>
            </a:effectRef>
            <a:fontRef idx="minor">
              <a:schemeClr val="tx1"/>
            </a:fontRef>
          </p:style>
        </p:cxnSp>
      </p:grpSp>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83794" y="1807448"/>
            <a:ext cx="830999" cy="830999"/>
          </a:xfrm>
          <a:prstGeom prst="rect">
            <a:avLst/>
          </a:prstGeom>
        </p:spPr>
      </p:pic>
    </p:spTree>
    <p:extLst>
      <p:ext uri="{BB962C8B-B14F-4D97-AF65-F5344CB8AC3E}">
        <p14:creationId xmlns:p14="http://schemas.microsoft.com/office/powerpoint/2010/main" val="347142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300"/>
                                        <p:tgtEl>
                                          <p:spTgt spid="41"/>
                                        </p:tgtEl>
                                      </p:cBhvr>
                                    </p:animEffect>
                                  </p:childTnLst>
                                </p:cTn>
                              </p:par>
                            </p:childTnLst>
                          </p:cTn>
                        </p:par>
                        <p:par>
                          <p:cTn id="19" fill="hold">
                            <p:stCondLst>
                              <p:cond delay="23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3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right)">
                                      <p:cBhvr>
                                        <p:cTn id="27" dur="500"/>
                                        <p:tgtEl>
                                          <p:spTgt spid="38"/>
                                        </p:tgtEl>
                                      </p:cBhvr>
                                    </p:animEffect>
                                  </p:childTnLst>
                                </p:cTn>
                              </p:par>
                            </p:childTnLst>
                          </p:cTn>
                        </p:par>
                        <p:par>
                          <p:cTn id="28" fill="hold">
                            <p:stCondLst>
                              <p:cond delay="500"/>
                            </p:stCondLst>
                            <p:childTnLst>
                              <p:par>
                                <p:cTn id="29" presetID="22" presetClass="entr" presetSubtype="1" fill="hold" nodeType="after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300"/>
                                        <p:tgtEl>
                                          <p:spTgt spid="26"/>
                                        </p:tgtEl>
                                      </p:cBhvr>
                                    </p:animEffect>
                                  </p:childTnLst>
                                </p:cTn>
                              </p:par>
                            </p:childTnLst>
                          </p:cTn>
                        </p:par>
                        <p:par>
                          <p:cTn id="32" fill="hold">
                            <p:stCondLst>
                              <p:cond delay="1800"/>
                            </p:stCondLst>
                            <p:childTnLst>
                              <p:par>
                                <p:cTn id="33" presetID="22" presetClass="entr" presetSubtype="4"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3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par>
                          <p:cTn id="41" fill="hold">
                            <p:stCondLst>
                              <p:cond delay="500"/>
                            </p:stCondLst>
                            <p:childTnLst>
                              <p:par>
                                <p:cTn id="42" presetID="22" presetClass="entr" presetSubtype="8" fill="hold" nodeType="after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3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par>
                          <p:cTn id="50" fill="hold">
                            <p:stCondLst>
                              <p:cond delay="500"/>
                            </p:stCondLst>
                            <p:childTnLst>
                              <p:par>
                                <p:cTn id="51" presetID="22" presetClass="entr" presetSubtype="8" fill="hold" nodeType="afterEffect">
                                  <p:stCondLst>
                                    <p:cond delay="100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118" y="0"/>
            <a:ext cx="9038882" cy="5143500"/>
          </a:xfrm>
          <a:prstGeom prst="rect">
            <a:avLst/>
          </a:prstGeom>
        </p:spPr>
      </p:pic>
      <p:sp>
        <p:nvSpPr>
          <p:cNvPr id="60" name="Rectangle 59"/>
          <p:cNvSpPr/>
          <p:nvPr/>
        </p:nvSpPr>
        <p:spPr>
          <a:xfrm>
            <a:off x="95250" y="0"/>
            <a:ext cx="9048750" cy="5143500"/>
          </a:xfrm>
          <a:prstGeom prst="rect">
            <a:avLst/>
          </a:prstGeom>
          <a:solidFill>
            <a:srgbClr val="00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 name="Title 12"/>
          <p:cNvSpPr>
            <a:spLocks noGrp="1"/>
          </p:cNvSpPr>
          <p:nvPr>
            <p:ph type="title"/>
          </p:nvPr>
        </p:nvSpPr>
        <p:spPr>
          <a:xfrm>
            <a:off x="457200" y="561577"/>
            <a:ext cx="8229600" cy="830997"/>
          </a:xfrm>
        </p:spPr>
        <p:txBody>
          <a:bodyPr>
            <a:spAutoFit/>
          </a:bodyPr>
          <a:lstStyle/>
          <a:p>
            <a:pPr algn="ctr"/>
            <a:r>
              <a:rPr lang="en-US" sz="4800" dirty="0">
                <a:solidFill>
                  <a:schemeClr val="bg1"/>
                </a:solidFill>
              </a:rPr>
              <a:t>Free Wi-Fi Isn’t Free</a:t>
            </a:r>
          </a:p>
        </p:txBody>
      </p:sp>
      <p:sp>
        <p:nvSpPr>
          <p:cNvPr id="6" name="Content Placeholder 6"/>
          <p:cNvSpPr>
            <a:spLocks noGrp="1"/>
          </p:cNvSpPr>
          <p:nvPr>
            <p:ph sz="half" idx="2"/>
          </p:nvPr>
        </p:nvSpPr>
        <p:spPr>
          <a:xfrm>
            <a:off x="1390103" y="1439025"/>
            <a:ext cx="6598192" cy="1631216"/>
          </a:xfrm>
        </p:spPr>
        <p:txBody>
          <a:bodyPr wrap="square">
            <a:spAutoFit/>
          </a:bodyPr>
          <a:lstStyle/>
          <a:p>
            <a:pPr marL="182880" indent="-182880">
              <a:spcBef>
                <a:spcPts val="600"/>
              </a:spcBef>
              <a:defRPr/>
            </a:pPr>
            <a:r>
              <a:rPr lang="en-US" sz="1800" dirty="0">
                <a:solidFill>
                  <a:srgbClr val="FFFFFF"/>
                </a:solidFill>
                <a:effectLst>
                  <a:outerShdw blurRad="393700" dir="2700000" algn="tl" rotWithShape="0">
                    <a:schemeClr val="tx2">
                      <a:alpha val="31000"/>
                    </a:schemeClr>
                  </a:outerShdw>
                </a:effectLst>
              </a:rPr>
              <a:t>Risks man-in-the-middle attacks, identity spoofing, spying, and tracking </a:t>
            </a:r>
            <a:r>
              <a:rPr lang="en-US" sz="1800" dirty="0" smtClean="0">
                <a:solidFill>
                  <a:srgbClr val="FFFFFF"/>
                </a:solidFill>
                <a:effectLst>
                  <a:outerShdw blurRad="393700" dir="2700000" algn="tl" rotWithShape="0">
                    <a:schemeClr val="tx2">
                      <a:alpha val="31000"/>
                    </a:schemeClr>
                  </a:outerShdw>
                </a:effectLst>
              </a:rPr>
              <a:t>by ISPs</a:t>
            </a:r>
            <a:endParaRPr lang="en-US" sz="1800" dirty="0">
              <a:solidFill>
                <a:srgbClr val="FFFFFF"/>
              </a:solidFill>
              <a:effectLst>
                <a:outerShdw blurRad="393700" dir="2700000" algn="tl" rotWithShape="0">
                  <a:schemeClr val="tx2">
                    <a:alpha val="31000"/>
                  </a:schemeClr>
                </a:outerShdw>
              </a:effectLst>
            </a:endParaRPr>
          </a:p>
          <a:p>
            <a:pPr marL="182880" indent="-182880">
              <a:spcBef>
                <a:spcPts val="600"/>
              </a:spcBef>
              <a:defRPr/>
            </a:pPr>
            <a:r>
              <a:rPr lang="en-US" sz="1800" dirty="0">
                <a:solidFill>
                  <a:srgbClr val="FFFFFF"/>
                </a:solidFill>
                <a:effectLst>
                  <a:outerShdw blurRad="393700" dir="2700000" algn="tl" rotWithShape="0">
                    <a:schemeClr val="tx2">
                      <a:alpha val="31000"/>
                    </a:schemeClr>
                  </a:outerShdw>
                </a:effectLst>
              </a:rPr>
              <a:t>Takes time and effort to find</a:t>
            </a:r>
          </a:p>
          <a:p>
            <a:pPr marL="182880" indent="-182880">
              <a:spcBef>
                <a:spcPts val="600"/>
              </a:spcBef>
              <a:defRPr/>
            </a:pPr>
            <a:r>
              <a:rPr lang="en-US" sz="1800" dirty="0">
                <a:solidFill>
                  <a:srgbClr val="FFFFFF"/>
                </a:solidFill>
                <a:effectLst>
                  <a:outerShdw blurRad="393700" dir="2700000" algn="tl" rotWithShape="0">
                    <a:schemeClr val="tx2">
                      <a:alpha val="31000"/>
                    </a:schemeClr>
                  </a:outerShdw>
                </a:effectLst>
              </a:rPr>
              <a:t>Can introduce inconveniences such as pop-ups, spam, session time-outs and slow speeds from congested networks</a:t>
            </a:r>
          </a:p>
        </p:txBody>
      </p:sp>
    </p:spTree>
    <p:extLst>
      <p:ext uri="{BB962C8B-B14F-4D97-AF65-F5344CB8AC3E}">
        <p14:creationId xmlns:p14="http://schemas.microsoft.com/office/powerpoint/2010/main" val="59253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500"/>
                            </p:stCondLst>
                            <p:childTnLst>
                              <p:par>
                                <p:cTn id="13" presetID="10" presetClass="entr" presetSubtype="0" fill="hold" grpId="0" nodeType="afterEffect">
                                  <p:stCondLst>
                                    <p:cond delay="10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3000"/>
                            </p:stCondLst>
                            <p:childTnLst>
                              <p:par>
                                <p:cTn id="17" presetID="10" presetClass="entr" presetSubtype="0" fill="hold" grpId="0" nodeType="afterEffect">
                                  <p:stCondLst>
                                    <p:cond delay="100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4500"/>
                            </p:stCondLst>
                            <p:childTnLst>
                              <p:par>
                                <p:cTn id="21" presetID="10" presetClass="entr" presetSubtype="0" fill="hold" grpId="0" nodeType="afterEffect">
                                  <p:stCondLst>
                                    <p:cond delay="100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3" grpId="0"/>
      <p:bldP spid="6"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7950" y="-1"/>
            <a:ext cx="9048750" cy="5143501"/>
          </a:xfrm>
          <a:prstGeom prst="rect">
            <a:avLst/>
          </a:prstGeom>
          <a:noFill/>
          <a:ln>
            <a:noFill/>
          </a:ln>
        </p:spPr>
      </p:pic>
      <p:sp>
        <p:nvSpPr>
          <p:cNvPr id="9" name="Rectangle 8"/>
          <p:cNvSpPr/>
          <p:nvPr/>
        </p:nvSpPr>
        <p:spPr>
          <a:xfrm>
            <a:off x="107950" y="-1"/>
            <a:ext cx="9048750" cy="5143500"/>
          </a:xfrm>
          <a:prstGeom prst="rect">
            <a:avLst/>
          </a:prstGeom>
          <a:solidFill>
            <a:srgbClr val="0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5" name="Title 4"/>
          <p:cNvSpPr>
            <a:spLocks noGrp="1"/>
          </p:cNvSpPr>
          <p:nvPr>
            <p:ph type="title"/>
          </p:nvPr>
        </p:nvSpPr>
        <p:spPr>
          <a:effectLst/>
        </p:spPr>
        <p:txBody>
          <a:bodyPr>
            <a:spAutoFit/>
          </a:bodyPr>
          <a:lstStyle/>
          <a:p>
            <a:pPr algn="ctr"/>
            <a:r>
              <a:rPr lang="en-US" sz="4800" dirty="0">
                <a:solidFill>
                  <a:srgbClr val="FFFFFF"/>
                </a:solidFill>
                <a:effectLst>
                  <a:outerShdw blurRad="393700" dir="2700000" algn="tl" rotWithShape="0">
                    <a:schemeClr val="tx2">
                      <a:alpha val="31000"/>
                    </a:schemeClr>
                  </a:outerShdw>
                </a:effectLst>
              </a:rPr>
              <a:t>We Live in a Mobile World</a:t>
            </a:r>
          </a:p>
        </p:txBody>
      </p:sp>
      <p:sp>
        <p:nvSpPr>
          <p:cNvPr id="6" name="Text Placeholder 5"/>
          <p:cNvSpPr>
            <a:spLocks noGrp="1"/>
          </p:cNvSpPr>
          <p:nvPr>
            <p:ph type="body" idx="1"/>
          </p:nvPr>
        </p:nvSpPr>
        <p:spPr>
          <a:effectLst/>
        </p:spPr>
        <p:txBody>
          <a:bodyPr>
            <a:spAutoFit/>
          </a:bodyPr>
          <a:lstStyle/>
          <a:p>
            <a:pPr algn="ctr"/>
            <a:r>
              <a:rPr lang="en-US" sz="3600" b="1" dirty="0" smtClean="0">
                <a:solidFill>
                  <a:srgbClr val="FFFFFF"/>
                </a:solidFill>
                <a:effectLst>
                  <a:outerShdw blurRad="393700" dir="2700000" algn="tl" rotWithShape="0">
                    <a:schemeClr val="tx2">
                      <a:alpha val="31000"/>
                    </a:schemeClr>
                  </a:outerShdw>
                </a:effectLst>
              </a:rPr>
              <a:t>Everyone needs to be connected</a:t>
            </a:r>
            <a:endParaRPr lang="en-US" sz="3600" b="1" dirty="0">
              <a:solidFill>
                <a:srgbClr val="FFFFFF"/>
              </a:solidFill>
              <a:effectLst>
                <a:outerShdw blurRad="393700" dir="2700000" algn="tl" rotWithShape="0">
                  <a:schemeClr val="tx2">
                    <a:alpha val="31000"/>
                  </a:schemeClr>
                </a:outerShdw>
              </a:effectLst>
            </a:endParaRPr>
          </a:p>
        </p:txBody>
      </p:sp>
      <p:sp>
        <p:nvSpPr>
          <p:cNvPr id="10" name="Content Placeholder 6"/>
          <p:cNvSpPr>
            <a:spLocks noGrp="1"/>
          </p:cNvSpPr>
          <p:nvPr>
            <p:ph sz="half" idx="2"/>
          </p:nvPr>
        </p:nvSpPr>
        <p:spPr/>
        <p:txBody>
          <a:bodyPr/>
          <a:lstStyle/>
          <a:p>
            <a:pPr marL="182880" indent="-182880">
              <a:spcBef>
                <a:spcPts val="600"/>
              </a:spcBef>
              <a:defRPr/>
            </a:pPr>
            <a:r>
              <a:rPr lang="en-US" dirty="0">
                <a:solidFill>
                  <a:schemeClr val="bg1"/>
                </a:solidFill>
                <a:effectLst>
                  <a:outerShdw blurRad="393700" dir="2700000" algn="tl" rotWithShape="0">
                    <a:schemeClr val="tx2">
                      <a:alpha val="31000"/>
                    </a:schemeClr>
                  </a:outerShdw>
                </a:effectLst>
                <a:cs typeface="Arial"/>
              </a:rPr>
              <a:t>75% of the European and U.S. workforces will be mobile by </a:t>
            </a:r>
            <a:r>
              <a:rPr lang="en-US" dirty="0" smtClean="0">
                <a:solidFill>
                  <a:schemeClr val="bg1"/>
                </a:solidFill>
                <a:effectLst>
                  <a:outerShdw blurRad="393700" dir="2700000" algn="tl" rotWithShape="0">
                    <a:schemeClr val="tx2">
                      <a:alpha val="31000"/>
                    </a:schemeClr>
                  </a:outerShdw>
                </a:effectLst>
                <a:cs typeface="Arial"/>
              </a:rPr>
              <a:t>2020</a:t>
            </a:r>
            <a:endParaRPr lang="en-US" dirty="0" smtClean="0">
              <a:solidFill>
                <a:schemeClr val="bg1"/>
              </a:solidFill>
              <a:effectLst>
                <a:outerShdw blurRad="393700" dir="2700000" algn="tl" rotWithShape="0">
                  <a:schemeClr val="tx2">
                    <a:alpha val="31000"/>
                  </a:schemeClr>
                </a:outerShdw>
              </a:effectLst>
              <a:latin typeface="Arial"/>
              <a:cs typeface="Arial"/>
            </a:endParaRPr>
          </a:p>
          <a:p>
            <a:pPr marL="182880" indent="-182880">
              <a:spcBef>
                <a:spcPts val="600"/>
              </a:spcBef>
              <a:defRPr/>
            </a:pPr>
            <a:r>
              <a:rPr lang="en-US" dirty="0" smtClean="0">
                <a:solidFill>
                  <a:schemeClr val="bg1"/>
                </a:solidFill>
                <a:effectLst>
                  <a:outerShdw blurRad="393700" dir="2700000" algn="tl" rotWithShape="0">
                    <a:schemeClr val="tx2">
                      <a:alpha val="31000"/>
                    </a:schemeClr>
                  </a:outerShdw>
                </a:effectLst>
                <a:latin typeface="Arial"/>
                <a:cs typeface="Arial"/>
              </a:rPr>
              <a:t>97</a:t>
            </a:r>
            <a:r>
              <a:rPr lang="en-US" dirty="0">
                <a:solidFill>
                  <a:schemeClr val="bg1"/>
                </a:solidFill>
                <a:effectLst>
                  <a:outerShdw blurRad="393700" dir="2700000" algn="tl" rotWithShape="0">
                    <a:schemeClr val="tx2">
                      <a:alpha val="31000"/>
                    </a:schemeClr>
                  </a:outerShdw>
                </a:effectLst>
                <a:latin typeface="Arial"/>
                <a:cs typeface="Arial"/>
              </a:rPr>
              <a:t>% say anytime, anywhere access to data and applications makes employees more </a:t>
            </a:r>
            <a:r>
              <a:rPr lang="en-US" dirty="0" smtClean="0">
                <a:solidFill>
                  <a:schemeClr val="bg1"/>
                </a:solidFill>
                <a:effectLst>
                  <a:outerShdw blurRad="393700" dir="2700000" algn="tl" rotWithShape="0">
                    <a:schemeClr val="tx2">
                      <a:alpha val="31000"/>
                    </a:schemeClr>
                  </a:outerShdw>
                </a:effectLst>
                <a:latin typeface="Arial"/>
                <a:cs typeface="Arial"/>
              </a:rPr>
              <a:t>effective</a:t>
            </a:r>
            <a:endParaRPr lang="en-US" dirty="0">
              <a:solidFill>
                <a:schemeClr val="bg1"/>
              </a:solidFill>
              <a:effectLst>
                <a:outerShdw blurRad="393700" dir="2700000" algn="tl" rotWithShape="0">
                  <a:schemeClr val="tx2">
                    <a:alpha val="31000"/>
                  </a:schemeClr>
                </a:outerShdw>
              </a:effectLst>
              <a:latin typeface="Arial"/>
              <a:cs typeface="Arial"/>
            </a:endParaRPr>
          </a:p>
        </p:txBody>
      </p:sp>
      <p:sp>
        <p:nvSpPr>
          <p:cNvPr id="4" name="Slide Number Placeholder 3"/>
          <p:cNvSpPr>
            <a:spLocks noGrp="1"/>
          </p:cNvSpPr>
          <p:nvPr>
            <p:ph type="sldNum" sz="quarter" idx="4294967295"/>
          </p:nvPr>
        </p:nvSpPr>
        <p:spPr>
          <a:xfrm>
            <a:off x="0" y="4672013"/>
            <a:ext cx="341313" cy="273050"/>
          </a:xfrm>
          <a:prstGeom prst="rect">
            <a:avLst/>
          </a:prstGeom>
        </p:spPr>
        <p:txBody>
          <a:bodyPr/>
          <a:lstStyle/>
          <a:p>
            <a:fld id="{9378A6DB-5A0A-5845-9AB3-EA012823A32C}" type="slidenum">
              <a:rPr lang="en-US" smtClean="0">
                <a:latin typeface="Arial"/>
                <a:cs typeface="Arial"/>
              </a:rPr>
              <a:pPr/>
              <a:t>2</a:t>
            </a:fld>
            <a:endParaRPr lang="en-US" dirty="0">
              <a:latin typeface="Arial"/>
              <a:cs typeface="Arial"/>
            </a:endParaRPr>
          </a:p>
        </p:txBody>
      </p:sp>
    </p:spTree>
    <p:extLst>
      <p:ext uri="{BB962C8B-B14F-4D97-AF65-F5344CB8AC3E}">
        <p14:creationId xmlns:p14="http://schemas.microsoft.com/office/powerpoint/2010/main" val="364963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10" grpId="0" bldLvl="3"/>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a:off x="105118" y="0"/>
            <a:ext cx="9038882" cy="5143500"/>
          </a:xfrm>
          <a:prstGeom prst="rect">
            <a:avLst/>
          </a:prstGeom>
        </p:spPr>
      </p:pic>
      <p:sp>
        <p:nvSpPr>
          <p:cNvPr id="52" name="Rectangle 51"/>
          <p:cNvSpPr/>
          <p:nvPr/>
        </p:nvSpPr>
        <p:spPr>
          <a:xfrm flipH="1">
            <a:off x="533399" y="1397003"/>
            <a:ext cx="8153400" cy="2454666"/>
          </a:xfrm>
          <a:prstGeom prst="rect">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 name="Title 12"/>
          <p:cNvSpPr>
            <a:spLocks noGrp="1"/>
          </p:cNvSpPr>
          <p:nvPr>
            <p:ph type="title"/>
          </p:nvPr>
        </p:nvSpPr>
        <p:spPr/>
        <p:txBody>
          <a:bodyPr>
            <a:normAutofit fontScale="90000"/>
          </a:bodyPr>
          <a:lstStyle/>
          <a:p>
            <a:r>
              <a:rPr lang="en-US" dirty="0" smtClean="0"/>
              <a:t>Added Security With Last Mile VPN</a:t>
            </a:r>
            <a:endParaRPr lang="en-US" dirty="0">
              <a:solidFill>
                <a:srgbClr val="0B4E5B"/>
              </a:solidFill>
            </a:endParaRPr>
          </a:p>
        </p:txBody>
      </p:sp>
      <p:sp>
        <p:nvSpPr>
          <p:cNvPr id="2" name="Text Placeholder 1"/>
          <p:cNvSpPr>
            <a:spLocks noGrp="1"/>
          </p:cNvSpPr>
          <p:nvPr>
            <p:ph type="body" idx="1"/>
          </p:nvPr>
        </p:nvSpPr>
        <p:spPr/>
        <p:txBody>
          <a:bodyPr/>
          <a:lstStyle/>
          <a:p>
            <a:r>
              <a:rPr lang="en-US" dirty="0"/>
              <a:t>Protects your data where it is most vulnerable</a:t>
            </a:r>
          </a:p>
          <a:p>
            <a:endParaRPr lang="en-US" dirty="0"/>
          </a:p>
        </p:txBody>
      </p:sp>
      <p:sp>
        <p:nvSpPr>
          <p:cNvPr id="8" name="Slide Number Placeholder 7"/>
          <p:cNvSpPr>
            <a:spLocks noGrp="1"/>
          </p:cNvSpPr>
          <p:nvPr>
            <p:ph type="sldNum" sz="quarter" idx="12"/>
          </p:nvPr>
        </p:nvSpPr>
        <p:spPr/>
        <p:txBody>
          <a:bodyPr/>
          <a:lstStyle/>
          <a:p>
            <a:fld id="{9378A6DB-5A0A-5845-9AB3-EA012823A32C}" type="slidenum">
              <a:rPr lang="en-US" smtClean="0">
                <a:latin typeface="Arial"/>
                <a:cs typeface="Arial"/>
              </a:rPr>
              <a:pPr/>
              <a:t>20</a:t>
            </a:fld>
            <a:endParaRPr lang="en-US" dirty="0">
              <a:latin typeface="Arial"/>
              <a:cs typeface="Arial"/>
            </a:endParaRPr>
          </a:p>
        </p:txBody>
      </p:sp>
      <p:sp>
        <p:nvSpPr>
          <p:cNvPr id="53" name="Content Placeholder 15"/>
          <p:cNvSpPr txBox="1">
            <a:spLocks/>
          </p:cNvSpPr>
          <p:nvPr/>
        </p:nvSpPr>
        <p:spPr>
          <a:xfrm>
            <a:off x="4373926" y="3993371"/>
            <a:ext cx="4674824" cy="1041311"/>
          </a:xfrm>
          <a:prstGeom prst="rect">
            <a:avLst/>
          </a:prstGeom>
          <a:noFill/>
        </p:spPr>
        <p:txBody>
          <a:bodyPr wrap="square" lIns="91440" tIns="91440" rIns="274320" bIns="137160">
            <a:sp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73152" indent="-457200">
              <a:spcBef>
                <a:spcPts val="0"/>
              </a:spcBef>
              <a:spcAft>
                <a:spcPts val="200"/>
              </a:spcAft>
              <a:buNone/>
            </a:pPr>
            <a:r>
              <a:rPr lang="en-US" sz="1400" i="1" dirty="0" smtClean="0">
                <a:solidFill>
                  <a:schemeClr val="accent2"/>
                </a:solidFill>
                <a:effectLst>
                  <a:glow rad="254000">
                    <a:schemeClr val="bg1">
                      <a:alpha val="15000"/>
                    </a:schemeClr>
                  </a:glow>
                </a:effectLst>
                <a:latin typeface="Arial"/>
                <a:cs typeface="Arial"/>
              </a:rPr>
              <a:t>“We </a:t>
            </a:r>
            <a:r>
              <a:rPr lang="en-US" sz="1400" i="1" dirty="0">
                <a:solidFill>
                  <a:schemeClr val="accent2"/>
                </a:solidFill>
                <a:effectLst>
                  <a:glow rad="254000">
                    <a:schemeClr val="bg1">
                      <a:alpha val="15000"/>
                    </a:schemeClr>
                  </a:glow>
                </a:effectLst>
                <a:latin typeface="Arial"/>
                <a:cs typeface="Arial"/>
              </a:rPr>
              <a:t>took a hacker to a café and, in 20 minutes, he knew where everyone else was born, what schools they attended, and the last five things </a:t>
            </a:r>
            <a:r>
              <a:rPr lang="en-US" sz="1400" i="1" dirty="0" smtClean="0">
                <a:solidFill>
                  <a:schemeClr val="accent2"/>
                </a:solidFill>
                <a:effectLst>
                  <a:glow rad="254000">
                    <a:schemeClr val="bg1">
                      <a:alpha val="15000"/>
                    </a:schemeClr>
                  </a:glow>
                </a:effectLst>
                <a:latin typeface="Arial"/>
                <a:cs typeface="Arial"/>
              </a:rPr>
              <a:t>they </a:t>
            </a:r>
            <a:r>
              <a:rPr lang="en-US" sz="1400" i="1" dirty="0" err="1" smtClean="0">
                <a:solidFill>
                  <a:schemeClr val="accent2"/>
                </a:solidFill>
                <a:effectLst>
                  <a:glow rad="254000">
                    <a:schemeClr val="bg1">
                      <a:alpha val="15000"/>
                    </a:schemeClr>
                  </a:glow>
                </a:effectLst>
                <a:latin typeface="Arial"/>
                <a:cs typeface="Arial"/>
              </a:rPr>
              <a:t>googled</a:t>
            </a:r>
            <a:r>
              <a:rPr lang="en-US" sz="1400" i="1" dirty="0" smtClean="0">
                <a:solidFill>
                  <a:schemeClr val="accent2"/>
                </a:solidFill>
                <a:effectLst>
                  <a:glow rad="254000">
                    <a:schemeClr val="bg1">
                      <a:alpha val="15000"/>
                    </a:schemeClr>
                  </a:glow>
                </a:effectLst>
                <a:latin typeface="Arial"/>
                <a:cs typeface="Arial"/>
              </a:rPr>
              <a:t>.”</a:t>
            </a:r>
          </a:p>
          <a:p>
            <a:pPr marL="73152" indent="0">
              <a:spcBef>
                <a:spcPts val="0"/>
              </a:spcBef>
              <a:spcAft>
                <a:spcPts val="200"/>
              </a:spcAft>
              <a:buNone/>
            </a:pPr>
            <a:r>
              <a:rPr lang="en-US" sz="900" dirty="0">
                <a:effectLst>
                  <a:glow rad="254000">
                    <a:schemeClr val="bg1">
                      <a:alpha val="15000"/>
                    </a:schemeClr>
                  </a:glow>
                </a:effectLst>
                <a:latin typeface="Arial"/>
                <a:cs typeface="Arial"/>
              </a:rPr>
              <a:t>—</a:t>
            </a:r>
            <a:r>
              <a:rPr lang="en-US" sz="900" b="1" dirty="0" err="1">
                <a:effectLst>
                  <a:glow rad="254000">
                    <a:schemeClr val="bg1">
                      <a:alpha val="15000"/>
                    </a:schemeClr>
                  </a:glow>
                </a:effectLst>
                <a:latin typeface="Arial"/>
                <a:cs typeface="Arial"/>
              </a:rPr>
              <a:t>Maurits</a:t>
            </a:r>
            <a:r>
              <a:rPr lang="en-US" sz="900" b="1" dirty="0">
                <a:effectLst>
                  <a:glow rad="254000">
                    <a:schemeClr val="bg1">
                      <a:alpha val="15000"/>
                    </a:schemeClr>
                  </a:glow>
                </a:effectLst>
                <a:latin typeface="Arial"/>
                <a:cs typeface="Arial"/>
              </a:rPr>
              <a:t> </a:t>
            </a:r>
            <a:r>
              <a:rPr lang="en-US" sz="900" b="1" dirty="0" err="1">
                <a:effectLst>
                  <a:glow rad="254000">
                    <a:schemeClr val="bg1">
                      <a:alpha val="15000"/>
                    </a:schemeClr>
                  </a:glow>
                </a:effectLst>
                <a:latin typeface="Arial"/>
                <a:cs typeface="Arial"/>
              </a:rPr>
              <a:t>Marijn</a:t>
            </a:r>
            <a:r>
              <a:rPr lang="en-US" sz="900" b="1" dirty="0">
                <a:effectLst>
                  <a:glow rad="254000">
                    <a:schemeClr val="bg1">
                      <a:alpha val="15000"/>
                    </a:schemeClr>
                  </a:glow>
                </a:effectLst>
                <a:latin typeface="Arial"/>
                <a:cs typeface="Arial"/>
              </a:rPr>
              <a:t>,</a:t>
            </a:r>
            <a:r>
              <a:rPr lang="en-US" sz="900" dirty="0">
                <a:effectLst>
                  <a:glow rad="254000">
                    <a:schemeClr val="bg1">
                      <a:alpha val="15000"/>
                    </a:schemeClr>
                  </a:glow>
                </a:effectLst>
                <a:latin typeface="Arial"/>
                <a:cs typeface="Arial"/>
              </a:rPr>
              <a:t> via </a:t>
            </a:r>
            <a:r>
              <a:rPr lang="en-US" sz="900" dirty="0" smtClean="0">
                <a:effectLst>
                  <a:glow rad="254000">
                    <a:schemeClr val="bg1">
                      <a:alpha val="15000"/>
                    </a:schemeClr>
                  </a:glow>
                </a:effectLst>
                <a:latin typeface="Arial"/>
                <a:cs typeface="Arial"/>
              </a:rPr>
              <a:t>Medium</a:t>
            </a:r>
            <a:endParaRPr lang="en-US" sz="900" dirty="0">
              <a:effectLst>
                <a:glow rad="254000">
                  <a:schemeClr val="bg1">
                    <a:alpha val="15000"/>
                  </a:schemeClr>
                </a:glow>
              </a:effectLst>
              <a:latin typeface="Arial"/>
              <a:cs typeface="Arial"/>
            </a:endParaRPr>
          </a:p>
        </p:txBody>
      </p:sp>
      <p:grpSp>
        <p:nvGrpSpPr>
          <p:cNvPr id="7" name="Group 6"/>
          <p:cNvGrpSpPr/>
          <p:nvPr/>
        </p:nvGrpSpPr>
        <p:grpSpPr>
          <a:xfrm>
            <a:off x="964402" y="1495463"/>
            <a:ext cx="7330183" cy="2230285"/>
            <a:chOff x="964402" y="1495463"/>
            <a:chExt cx="7330183" cy="2230285"/>
          </a:xfrm>
        </p:grpSpPr>
        <p:grpSp>
          <p:nvGrpSpPr>
            <p:cNvPr id="54" name="Group 53"/>
            <p:cNvGrpSpPr/>
            <p:nvPr/>
          </p:nvGrpSpPr>
          <p:grpSpPr>
            <a:xfrm>
              <a:off x="964402" y="1495463"/>
              <a:ext cx="7330183" cy="2230285"/>
              <a:chOff x="964402" y="1409743"/>
              <a:chExt cx="7330183" cy="2230285"/>
            </a:xfrm>
          </p:grpSpPr>
          <p:pic>
            <p:nvPicPr>
              <p:cNvPr id="56" name="image17.png"/>
              <p:cNvPicPr/>
              <p:nvPr/>
            </p:nvPicPr>
            <p:blipFill>
              <a:blip r:embed="rId4" cstate="email">
                <a:extLst>
                  <a:ext uri="{28A0092B-C50C-407E-A947-70E740481C1C}">
                    <a14:useLocalDpi xmlns:a14="http://schemas.microsoft.com/office/drawing/2010/main"/>
                  </a:ext>
                </a:extLst>
              </a:blip>
              <a:stretch>
                <a:fillRect/>
              </a:stretch>
            </p:blipFill>
            <p:spPr>
              <a:xfrm>
                <a:off x="964402" y="2327221"/>
                <a:ext cx="579792" cy="413624"/>
              </a:xfrm>
              <a:prstGeom prst="rect">
                <a:avLst/>
              </a:prstGeom>
              <a:ln w="12700">
                <a:miter lim="400000"/>
              </a:ln>
              <a:effectLst/>
            </p:spPr>
          </p:pic>
          <p:pic>
            <p:nvPicPr>
              <p:cNvPr id="57" name="Picture 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37296" y="2182843"/>
                <a:ext cx="501261" cy="653547"/>
              </a:xfrm>
              <a:prstGeom prst="rect">
                <a:avLst/>
              </a:prstGeom>
            </p:spPr>
          </p:pic>
          <p:cxnSp>
            <p:nvCxnSpPr>
              <p:cNvPr id="58" name="Straight Connector 57"/>
              <p:cNvCxnSpPr/>
              <p:nvPr/>
            </p:nvCxnSpPr>
            <p:spPr>
              <a:xfrm>
                <a:off x="1525481" y="2509617"/>
                <a:ext cx="366043" cy="0"/>
              </a:xfrm>
              <a:prstGeom prst="line">
                <a:avLst/>
              </a:prstGeom>
              <a:ln cap="rnd">
                <a:solidFill>
                  <a:schemeClr val="bg1">
                    <a:lumMod val="50000"/>
                  </a:schemeClr>
                </a:solidFill>
                <a:prstDash val="sysDot"/>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59" name="Shape 100"/>
              <p:cNvSpPr/>
              <p:nvPr/>
            </p:nvSpPr>
            <p:spPr>
              <a:xfrm>
                <a:off x="1787075" y="2596417"/>
                <a:ext cx="501501" cy="21544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b="1">
                    <a:solidFill>
                      <a:srgbClr val="CC0202"/>
                    </a:solidFill>
                  </a:defRPr>
                </a:lvl1pPr>
              </a:lstStyle>
              <a:p>
                <a:pPr lvl="0" algn="ctr">
                  <a:defRPr sz="1800" b="0">
                    <a:solidFill>
                      <a:srgbClr val="000000"/>
                    </a:solidFill>
                  </a:defRPr>
                </a:pPr>
                <a:r>
                  <a:rPr lang="en-US" sz="800" b="0" dirty="0" smtClean="0">
                    <a:solidFill>
                      <a:schemeClr val="tx1"/>
                    </a:solidFill>
                    <a:latin typeface="Arial"/>
                    <a:ea typeface="Proxima Nova Light"/>
                    <a:cs typeface="Arial"/>
                  </a:rPr>
                  <a:t>Hacker</a:t>
                </a:r>
                <a:endParaRPr sz="800" b="0" dirty="0">
                  <a:solidFill>
                    <a:schemeClr val="tx1"/>
                  </a:solidFill>
                  <a:latin typeface="Arial"/>
                  <a:ea typeface="Proxima Nova Light"/>
                  <a:cs typeface="Arial"/>
                </a:endParaRPr>
              </a:p>
            </p:txBody>
          </p:sp>
          <p:sp>
            <p:nvSpPr>
              <p:cNvPr id="60" name="Shape 100"/>
              <p:cNvSpPr/>
              <p:nvPr/>
            </p:nvSpPr>
            <p:spPr>
              <a:xfrm>
                <a:off x="2471444" y="2888159"/>
                <a:ext cx="689333" cy="24622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b="1">
                    <a:solidFill>
                      <a:srgbClr val="CC0202"/>
                    </a:solidFill>
                  </a:defRPr>
                </a:lvl1pPr>
              </a:lstStyle>
              <a:p>
                <a:pPr lvl="0" algn="ctr">
                  <a:defRPr sz="1800" b="0">
                    <a:solidFill>
                      <a:srgbClr val="000000"/>
                    </a:solidFill>
                  </a:defRPr>
                </a:pPr>
                <a:r>
                  <a:rPr lang="en-US" sz="1000" dirty="0" smtClean="0">
                    <a:solidFill>
                      <a:schemeClr val="tx1"/>
                    </a:solidFill>
                    <a:latin typeface="Arial"/>
                    <a:ea typeface="Proxima Nova Light"/>
                    <a:cs typeface="Arial"/>
                  </a:rPr>
                  <a:t>Hotspot</a:t>
                </a:r>
                <a:endParaRPr sz="1000" dirty="0">
                  <a:solidFill>
                    <a:schemeClr val="tx1"/>
                  </a:solidFill>
                  <a:latin typeface="Arial"/>
                  <a:ea typeface="Proxima Nova Light"/>
                  <a:cs typeface="Arial"/>
                </a:endParaRPr>
              </a:p>
            </p:txBody>
          </p:sp>
          <p:sp>
            <p:nvSpPr>
              <p:cNvPr id="61" name="Shape 100"/>
              <p:cNvSpPr/>
              <p:nvPr/>
            </p:nvSpPr>
            <p:spPr>
              <a:xfrm>
                <a:off x="3385659" y="2596417"/>
                <a:ext cx="501501" cy="21544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b="1">
                    <a:solidFill>
                      <a:srgbClr val="CC0202"/>
                    </a:solidFill>
                  </a:defRPr>
                </a:lvl1pPr>
              </a:lstStyle>
              <a:p>
                <a:pPr lvl="0" algn="ctr">
                  <a:defRPr sz="1800" b="0">
                    <a:solidFill>
                      <a:srgbClr val="000000"/>
                    </a:solidFill>
                  </a:defRPr>
                </a:pPr>
                <a:r>
                  <a:rPr lang="en-US" sz="800" b="0" dirty="0" smtClean="0">
                    <a:solidFill>
                      <a:schemeClr val="tx1"/>
                    </a:solidFill>
                    <a:latin typeface="Arial"/>
                    <a:ea typeface="Proxima Nova Light"/>
                    <a:cs typeface="Arial"/>
                  </a:rPr>
                  <a:t>Hacker</a:t>
                </a:r>
                <a:endParaRPr sz="800" b="0" dirty="0">
                  <a:solidFill>
                    <a:schemeClr val="tx1"/>
                  </a:solidFill>
                  <a:latin typeface="Arial"/>
                  <a:ea typeface="Proxima Nova Light"/>
                  <a:cs typeface="Arial"/>
                </a:endParaRPr>
              </a:p>
            </p:txBody>
          </p:sp>
          <p:grpSp>
            <p:nvGrpSpPr>
              <p:cNvPr id="62" name="Group 61"/>
              <p:cNvGrpSpPr/>
              <p:nvPr/>
            </p:nvGrpSpPr>
            <p:grpSpPr>
              <a:xfrm>
                <a:off x="1211242" y="3364440"/>
                <a:ext cx="3325394" cy="275588"/>
                <a:chOff x="593669" y="1883377"/>
                <a:chExt cx="3998520" cy="314627"/>
              </a:xfrm>
            </p:grpSpPr>
            <p:sp>
              <p:nvSpPr>
                <p:cNvPr id="92" name="TextBox 91"/>
                <p:cNvSpPr txBox="1"/>
                <p:nvPr/>
              </p:nvSpPr>
              <p:spPr>
                <a:xfrm>
                  <a:off x="2088516" y="1899334"/>
                  <a:ext cx="947811" cy="298670"/>
                </a:xfrm>
                <a:prstGeom prst="rect">
                  <a:avLst/>
                </a:prstGeom>
                <a:noFill/>
              </p:spPr>
              <p:txBody>
                <a:bodyPr wrap="none" rtlCol="0">
                  <a:spAutoFit/>
                </a:bodyPr>
                <a:lstStyle/>
                <a:p>
                  <a:pPr algn="ctr"/>
                  <a:r>
                    <a:rPr lang="en-US" sz="1100" b="1" dirty="0" smtClean="0">
                      <a:latin typeface="Arial"/>
                      <a:ea typeface="Proxima Nova Light"/>
                      <a:cs typeface="Arial"/>
                    </a:rPr>
                    <a:t>Last Mile</a:t>
                  </a:r>
                  <a:endParaRPr lang="en-US" sz="1100" b="1" dirty="0">
                    <a:latin typeface="Arial"/>
                    <a:ea typeface="Proxima Nova Light"/>
                    <a:cs typeface="Arial"/>
                  </a:endParaRPr>
                </a:p>
              </p:txBody>
            </p:sp>
            <p:cxnSp>
              <p:nvCxnSpPr>
                <p:cNvPr id="93" name="Straight Connector 92"/>
                <p:cNvCxnSpPr/>
                <p:nvPr/>
              </p:nvCxnSpPr>
              <p:spPr>
                <a:xfrm>
                  <a:off x="593669" y="2067066"/>
                  <a:ext cx="1423938" cy="0"/>
                </a:xfrm>
                <a:prstGeom prst="line">
                  <a:avLst/>
                </a:prstGeom>
                <a:ln w="19050" cmpd="sng">
                  <a:solidFill>
                    <a:srgbClr val="008374"/>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107236" y="2071798"/>
                  <a:ext cx="1481969" cy="0"/>
                </a:xfrm>
                <a:prstGeom prst="line">
                  <a:avLst/>
                </a:prstGeom>
                <a:ln w="19050" cmpd="sng">
                  <a:solidFill>
                    <a:srgbClr val="008374"/>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593669" y="1883377"/>
                  <a:ext cx="0" cy="182880"/>
                </a:xfrm>
                <a:prstGeom prst="line">
                  <a:avLst/>
                </a:prstGeom>
                <a:ln w="19050" cmpd="sng">
                  <a:solidFill>
                    <a:srgbClr val="008374"/>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586342" y="1894867"/>
                  <a:ext cx="5847" cy="182880"/>
                </a:xfrm>
                <a:prstGeom prst="line">
                  <a:avLst/>
                </a:prstGeom>
                <a:ln w="19050" cmpd="sng">
                  <a:solidFill>
                    <a:srgbClr val="008374"/>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50230" y="2195209"/>
                <a:ext cx="501262" cy="653547"/>
              </a:xfrm>
              <a:prstGeom prst="rect">
                <a:avLst/>
              </a:prstGeom>
            </p:spPr>
          </p:pic>
          <p:sp>
            <p:nvSpPr>
              <p:cNvPr id="64" name="Shape 100"/>
              <p:cNvSpPr/>
              <p:nvPr/>
            </p:nvSpPr>
            <p:spPr>
              <a:xfrm>
                <a:off x="998736" y="2888159"/>
                <a:ext cx="438096" cy="24622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b="1">
                    <a:solidFill>
                      <a:srgbClr val="CC0202"/>
                    </a:solidFill>
                  </a:defRPr>
                </a:lvl1pPr>
              </a:lstStyle>
              <a:p>
                <a:pPr lvl="0" algn="ctr">
                  <a:defRPr sz="1800" b="0">
                    <a:solidFill>
                      <a:srgbClr val="000000"/>
                    </a:solidFill>
                  </a:defRPr>
                </a:pPr>
                <a:r>
                  <a:rPr lang="en-US" sz="1000" dirty="0" smtClean="0">
                    <a:solidFill>
                      <a:schemeClr val="tx1"/>
                    </a:solidFill>
                    <a:latin typeface="Arial"/>
                    <a:ea typeface="Proxima Nova Light"/>
                    <a:cs typeface="Arial"/>
                  </a:rPr>
                  <a:t>User </a:t>
                </a:r>
              </a:p>
            </p:txBody>
          </p:sp>
          <p:sp>
            <p:nvSpPr>
              <p:cNvPr id="65" name="Shape 100"/>
              <p:cNvSpPr/>
              <p:nvPr/>
            </p:nvSpPr>
            <p:spPr>
              <a:xfrm>
                <a:off x="4042470" y="2888159"/>
                <a:ext cx="978608"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b="1">
                    <a:solidFill>
                      <a:srgbClr val="CC0202"/>
                    </a:solidFill>
                  </a:defRPr>
                </a:lvl1pPr>
              </a:lstStyle>
              <a:p>
                <a:pPr lvl="0" algn="ctr">
                  <a:defRPr sz="1800" b="0">
                    <a:solidFill>
                      <a:srgbClr val="000000"/>
                    </a:solidFill>
                  </a:defRPr>
                </a:pPr>
                <a:r>
                  <a:rPr lang="en-US" sz="1000" dirty="0" smtClean="0">
                    <a:solidFill>
                      <a:schemeClr val="tx1"/>
                    </a:solidFill>
                    <a:latin typeface="Arial"/>
                    <a:ea typeface="Proxima Nova Light"/>
                    <a:cs typeface="Arial"/>
                  </a:rPr>
                  <a:t>iPass VPN Server</a:t>
                </a:r>
                <a:endParaRPr sz="1000" dirty="0">
                  <a:solidFill>
                    <a:schemeClr val="tx1"/>
                  </a:solidFill>
                  <a:latin typeface="Arial"/>
                  <a:ea typeface="Proxima Nova Light"/>
                  <a:cs typeface="Arial"/>
                </a:endParaRPr>
              </a:p>
            </p:txBody>
          </p:sp>
          <p:sp>
            <p:nvSpPr>
              <p:cNvPr id="66" name="Shape 100"/>
              <p:cNvSpPr/>
              <p:nvPr/>
            </p:nvSpPr>
            <p:spPr>
              <a:xfrm>
                <a:off x="6992796" y="2888159"/>
                <a:ext cx="1301789"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b="1">
                    <a:solidFill>
                      <a:srgbClr val="CC0202"/>
                    </a:solidFill>
                  </a:defRPr>
                </a:lvl1pPr>
              </a:lstStyle>
              <a:p>
                <a:pPr lvl="0" algn="ctr">
                  <a:defRPr sz="1800" b="0">
                    <a:solidFill>
                      <a:srgbClr val="000000"/>
                    </a:solidFill>
                  </a:defRPr>
                </a:pPr>
                <a:r>
                  <a:rPr lang="en-US" sz="1000" b="0" dirty="0" smtClean="0">
                    <a:solidFill>
                      <a:schemeClr val="tx1"/>
                    </a:solidFill>
                    <a:latin typeface="Arial"/>
                    <a:ea typeface="Proxima Nova Light"/>
                    <a:cs typeface="Arial"/>
                  </a:rPr>
                  <a:t>Enterprise Applications</a:t>
                </a:r>
                <a:endParaRPr sz="1000" b="0" dirty="0">
                  <a:solidFill>
                    <a:schemeClr val="tx1"/>
                  </a:solidFill>
                  <a:latin typeface="Arial"/>
                  <a:ea typeface="Proxima Nova Light"/>
                  <a:cs typeface="Arial"/>
                </a:endParaRPr>
              </a:p>
            </p:txBody>
          </p:sp>
          <p:grpSp>
            <p:nvGrpSpPr>
              <p:cNvPr id="67" name="Group 66"/>
              <p:cNvGrpSpPr/>
              <p:nvPr/>
            </p:nvGrpSpPr>
            <p:grpSpPr>
              <a:xfrm>
                <a:off x="1211242" y="1409743"/>
                <a:ext cx="6420789" cy="286371"/>
                <a:chOff x="604683" y="1848776"/>
                <a:chExt cx="4231847" cy="189252"/>
              </a:xfrm>
            </p:grpSpPr>
            <p:cxnSp>
              <p:nvCxnSpPr>
                <p:cNvPr id="87" name="Straight Connector 86"/>
                <p:cNvCxnSpPr>
                  <a:endCxn id="91" idx="1"/>
                </p:cNvCxnSpPr>
                <p:nvPr/>
              </p:nvCxnSpPr>
              <p:spPr>
                <a:xfrm>
                  <a:off x="604683" y="1926818"/>
                  <a:ext cx="1754736" cy="8403"/>
                </a:xfrm>
                <a:prstGeom prst="line">
                  <a:avLst/>
                </a:prstGeom>
                <a:ln w="19050" cmpd="sng">
                  <a:solidFill>
                    <a:schemeClr val="accent2"/>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91" idx="3"/>
                </p:cNvCxnSpPr>
                <p:nvPr/>
              </p:nvCxnSpPr>
              <p:spPr>
                <a:xfrm>
                  <a:off x="3196502" y="1935221"/>
                  <a:ext cx="1640028" cy="1"/>
                </a:xfrm>
                <a:prstGeom prst="line">
                  <a:avLst/>
                </a:prstGeom>
                <a:ln w="19050" cmpd="sng">
                  <a:solidFill>
                    <a:schemeClr val="accent2"/>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836530" y="1932166"/>
                  <a:ext cx="0" cy="105862"/>
                </a:xfrm>
                <a:prstGeom prst="line">
                  <a:avLst/>
                </a:prstGeom>
                <a:ln w="19050" cmpd="sng">
                  <a:solidFill>
                    <a:schemeClr val="accent2"/>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08995" y="1926818"/>
                  <a:ext cx="0" cy="105862"/>
                </a:xfrm>
                <a:prstGeom prst="line">
                  <a:avLst/>
                </a:prstGeom>
                <a:ln w="19050" cmpd="sng">
                  <a:solidFill>
                    <a:schemeClr val="accent2"/>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2359420" y="1848776"/>
                  <a:ext cx="837082" cy="172889"/>
                </a:xfrm>
                <a:prstGeom prst="rect">
                  <a:avLst/>
                </a:prstGeom>
                <a:noFill/>
              </p:spPr>
              <p:txBody>
                <a:bodyPr wrap="square" rtlCol="0">
                  <a:spAutoFit/>
                </a:bodyPr>
                <a:lstStyle/>
                <a:p>
                  <a:pPr algn="ctr"/>
                  <a:r>
                    <a:rPr lang="en-US" sz="1100" b="1" dirty="0" smtClean="0">
                      <a:latin typeface="Arial"/>
                      <a:ea typeface="Proxima Nova Light"/>
                      <a:cs typeface="Arial"/>
                    </a:rPr>
                    <a:t>Corporate VPN</a:t>
                  </a:r>
                  <a:endParaRPr lang="en-US" sz="1100" b="1" dirty="0">
                    <a:latin typeface="Arial"/>
                    <a:ea typeface="Proxima Nova Light"/>
                    <a:cs typeface="Arial"/>
                  </a:endParaRPr>
                </a:p>
              </p:txBody>
            </p:sp>
          </p:grpSp>
          <p:sp>
            <p:nvSpPr>
              <p:cNvPr id="83" name="Cloud 82"/>
              <p:cNvSpPr/>
              <p:nvPr/>
            </p:nvSpPr>
            <p:spPr>
              <a:xfrm>
                <a:off x="5220701" y="1937970"/>
                <a:ext cx="1654269" cy="1194303"/>
              </a:xfrm>
              <a:prstGeom prst="cloud">
                <a:avLst/>
              </a:prstGeom>
              <a:solidFill>
                <a:srgbClr val="FFFFFF"/>
              </a:solidFill>
              <a:ln w="19050">
                <a:solidFill>
                  <a:schemeClr val="bg1">
                    <a:lumMod val="95000"/>
                  </a:schemeClr>
                </a:solidFill>
              </a:ln>
              <a:effectLst>
                <a:outerShdw sx="102000" sy="102000" algn="ctr" rotWithShape="0">
                  <a:schemeClr val="tx1">
                    <a:alpha val="2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a:cs typeface="Arial"/>
                </a:endParaRPr>
              </a:p>
            </p:txBody>
          </p:sp>
          <p:cxnSp>
            <p:nvCxnSpPr>
              <p:cNvPr id="70" name="Straight Connector 69"/>
              <p:cNvCxnSpPr/>
              <p:nvPr/>
            </p:nvCxnSpPr>
            <p:spPr>
              <a:xfrm>
                <a:off x="2246149" y="2509617"/>
                <a:ext cx="366043" cy="0"/>
              </a:xfrm>
              <a:prstGeom prst="line">
                <a:avLst/>
              </a:prstGeom>
              <a:ln cap="rnd">
                <a:solidFill>
                  <a:schemeClr val="bg1">
                    <a:lumMod val="50000"/>
                  </a:schemeClr>
                </a:solidFill>
                <a:prstDash val="sysDot"/>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093787" y="2509617"/>
                <a:ext cx="366043" cy="0"/>
              </a:xfrm>
              <a:prstGeom prst="line">
                <a:avLst/>
              </a:prstGeom>
              <a:ln cap="rnd">
                <a:solidFill>
                  <a:schemeClr val="bg1">
                    <a:lumMod val="50000"/>
                  </a:schemeClr>
                </a:solidFill>
                <a:prstDash val="sysDot"/>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59448" y="2509617"/>
                <a:ext cx="366043" cy="0"/>
              </a:xfrm>
              <a:prstGeom prst="line">
                <a:avLst/>
              </a:prstGeom>
              <a:ln cap="rnd">
                <a:solidFill>
                  <a:schemeClr val="bg1">
                    <a:lumMod val="50000"/>
                  </a:schemeClr>
                </a:solidFill>
                <a:prstDash val="sysDot"/>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754137" y="2509617"/>
                <a:ext cx="366043" cy="0"/>
              </a:xfrm>
              <a:prstGeom prst="line">
                <a:avLst/>
              </a:prstGeom>
              <a:ln cap="rnd">
                <a:solidFill>
                  <a:schemeClr val="bg1">
                    <a:lumMod val="50000"/>
                  </a:schemeClr>
                </a:solidFill>
                <a:prstDash val="sysDot"/>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74" name="Picture 73"/>
              <p:cNvPicPr>
                <a:picLocks noChangeAspect="1"/>
              </p:cNvPicPr>
              <p:nvPr/>
            </p:nvPicPr>
            <p:blipFill>
              <a:blip r:embed="rId6" cstate="email">
                <a:alphaModFix amt="68000"/>
                <a:extLst>
                  <a:ext uri="{28A0092B-C50C-407E-A947-70E740481C1C}">
                    <a14:useLocalDpi xmlns:a14="http://schemas.microsoft.com/office/drawing/2010/main"/>
                  </a:ext>
                </a:extLst>
              </a:blip>
              <a:stretch>
                <a:fillRect/>
              </a:stretch>
            </p:blipFill>
            <p:spPr>
              <a:xfrm>
                <a:off x="2630015" y="2359424"/>
                <a:ext cx="414723" cy="290845"/>
              </a:xfrm>
              <a:prstGeom prst="rect">
                <a:avLst/>
              </a:prstGeom>
            </p:spPr>
          </p:pic>
          <p:grpSp>
            <p:nvGrpSpPr>
              <p:cNvPr id="75" name="Group 74"/>
              <p:cNvGrpSpPr/>
              <p:nvPr/>
            </p:nvGrpSpPr>
            <p:grpSpPr>
              <a:xfrm>
                <a:off x="1873940" y="2324772"/>
                <a:ext cx="353161" cy="320375"/>
                <a:chOff x="1873940" y="2324772"/>
                <a:chExt cx="353161" cy="320375"/>
              </a:xfrm>
            </p:grpSpPr>
            <p:pic>
              <p:nvPicPr>
                <p:cNvPr id="80" name="Picture 79"/>
                <p:cNvPicPr>
                  <a:picLocks noChangeAspect="1"/>
                </p:cNvPicPr>
                <p:nvPr/>
              </p:nvPicPr>
              <p:blipFill>
                <a:blip r:embed="rId7" cstate="email">
                  <a:extLst>
                    <a:ext uri="{BEBA8EAE-BF5A-486C-A8C5-ECC9F3942E4B}">
                      <a14:imgProps xmlns:a14="http://schemas.microsoft.com/office/drawing/2010/main">
                        <a14:imgLayer r:embed="rId8">
                          <a14:imgEffect>
                            <a14:backgroundRemoval t="0" b="98775" l="9804" r="100000"/>
                          </a14:imgEffect>
                        </a14:imgLayer>
                      </a14:imgProps>
                    </a:ext>
                    <a:ext uri="{28A0092B-C50C-407E-A947-70E740481C1C}">
                      <a14:useLocalDpi xmlns:a14="http://schemas.microsoft.com/office/drawing/2010/main"/>
                    </a:ext>
                  </a:extLst>
                </a:blip>
                <a:stretch>
                  <a:fillRect/>
                </a:stretch>
              </p:blipFill>
              <p:spPr>
                <a:xfrm>
                  <a:off x="1873940" y="2324772"/>
                  <a:ext cx="304186" cy="320375"/>
                </a:xfrm>
                <a:prstGeom prst="rect">
                  <a:avLst/>
                </a:prstGeom>
              </p:spPr>
            </p:pic>
            <p:sp>
              <p:nvSpPr>
                <p:cNvPr id="81" name="Oval 80"/>
                <p:cNvSpPr/>
                <p:nvPr/>
              </p:nvSpPr>
              <p:spPr>
                <a:xfrm>
                  <a:off x="2065733" y="2470090"/>
                  <a:ext cx="152901" cy="152901"/>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a:cs typeface="Arial"/>
                  </a:endParaRPr>
                </a:p>
              </p:txBody>
            </p:sp>
            <p:pic>
              <p:nvPicPr>
                <p:cNvPr id="82" name="Picture 8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49437" y="2458027"/>
                  <a:ext cx="177664" cy="187120"/>
                </a:xfrm>
                <a:prstGeom prst="rect">
                  <a:avLst/>
                </a:prstGeom>
              </p:spPr>
            </p:pic>
          </p:grpSp>
          <p:grpSp>
            <p:nvGrpSpPr>
              <p:cNvPr id="76" name="Group 75"/>
              <p:cNvGrpSpPr/>
              <p:nvPr/>
            </p:nvGrpSpPr>
            <p:grpSpPr>
              <a:xfrm>
                <a:off x="3466180" y="2324772"/>
                <a:ext cx="353161" cy="320375"/>
                <a:chOff x="1873940" y="2324772"/>
                <a:chExt cx="353161" cy="320375"/>
              </a:xfrm>
            </p:grpSpPr>
            <p:pic>
              <p:nvPicPr>
                <p:cNvPr id="77" name="Picture 76"/>
                <p:cNvPicPr>
                  <a:picLocks noChangeAspect="1"/>
                </p:cNvPicPr>
                <p:nvPr/>
              </p:nvPicPr>
              <p:blipFill>
                <a:blip r:embed="rId7" cstate="email">
                  <a:extLst>
                    <a:ext uri="{BEBA8EAE-BF5A-486C-A8C5-ECC9F3942E4B}">
                      <a14:imgProps xmlns:a14="http://schemas.microsoft.com/office/drawing/2010/main">
                        <a14:imgLayer r:embed="rId8">
                          <a14:imgEffect>
                            <a14:backgroundRemoval t="0" b="98775" l="9804" r="100000"/>
                          </a14:imgEffect>
                        </a14:imgLayer>
                      </a14:imgProps>
                    </a:ext>
                    <a:ext uri="{28A0092B-C50C-407E-A947-70E740481C1C}">
                      <a14:useLocalDpi xmlns:a14="http://schemas.microsoft.com/office/drawing/2010/main"/>
                    </a:ext>
                  </a:extLst>
                </a:blip>
                <a:stretch>
                  <a:fillRect/>
                </a:stretch>
              </p:blipFill>
              <p:spPr>
                <a:xfrm>
                  <a:off x="1873940" y="2324772"/>
                  <a:ext cx="304186" cy="320375"/>
                </a:xfrm>
                <a:prstGeom prst="rect">
                  <a:avLst/>
                </a:prstGeom>
              </p:spPr>
            </p:pic>
            <p:sp>
              <p:nvSpPr>
                <p:cNvPr id="78" name="Oval 77"/>
                <p:cNvSpPr/>
                <p:nvPr/>
              </p:nvSpPr>
              <p:spPr>
                <a:xfrm>
                  <a:off x="2065733" y="2470090"/>
                  <a:ext cx="152901" cy="152901"/>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a:cs typeface="Arial"/>
                  </a:endParaRPr>
                </a:p>
              </p:txBody>
            </p:sp>
            <p:pic>
              <p:nvPicPr>
                <p:cNvPr id="79" name="Picture 7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49437" y="2458027"/>
                  <a:ext cx="177664" cy="187120"/>
                </a:xfrm>
                <a:prstGeom prst="rect">
                  <a:avLst/>
                </a:prstGeom>
              </p:spPr>
            </p:pic>
          </p:grpSp>
        </p:grpSp>
        <p:pic>
          <p:nvPicPr>
            <p:cNvPr id="6" name="Picture 5" descr="database_ts_rev.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16572" y="2323008"/>
              <a:ext cx="458816" cy="574417"/>
            </a:xfrm>
            <a:prstGeom prst="rect">
              <a:avLst/>
            </a:prstGeom>
          </p:spPr>
        </p:pic>
      </p:grpSp>
      <p:sp>
        <p:nvSpPr>
          <p:cNvPr id="4" name="TextBox 3"/>
          <p:cNvSpPr txBox="1"/>
          <p:nvPr/>
        </p:nvSpPr>
        <p:spPr>
          <a:xfrm>
            <a:off x="5554134" y="2407687"/>
            <a:ext cx="973667" cy="369332"/>
          </a:xfrm>
          <a:prstGeom prst="rect">
            <a:avLst/>
          </a:prstGeom>
          <a:noFill/>
        </p:spPr>
        <p:txBody>
          <a:bodyPr wrap="square" rtlCol="0">
            <a:spAutoFit/>
          </a:bodyPr>
          <a:lstStyle/>
          <a:p>
            <a:pPr algn="ctr"/>
            <a:r>
              <a:rPr lang="en-US" dirty="0" smtClean="0">
                <a:solidFill>
                  <a:schemeClr val="accent2"/>
                </a:solidFill>
              </a:rPr>
              <a:t>Internet</a:t>
            </a:r>
            <a:endParaRPr lang="en-US" dirty="0">
              <a:solidFill>
                <a:schemeClr val="accent2"/>
              </a:solidFill>
            </a:endParaRPr>
          </a:p>
        </p:txBody>
      </p:sp>
    </p:spTree>
    <p:extLst>
      <p:ext uri="{BB962C8B-B14F-4D97-AF65-F5344CB8AC3E}">
        <p14:creationId xmlns:p14="http://schemas.microsoft.com/office/powerpoint/2010/main" val="195404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The Mobile Experience: </a:t>
            </a:r>
            <a:r>
              <a:rPr lang="en-US" dirty="0"/>
              <a:t>Without </a:t>
            </a:r>
            <a:r>
              <a:rPr lang="en-US" dirty="0" smtClean="0"/>
              <a:t>iPass</a:t>
            </a:r>
            <a:endParaRPr lang="en-US" dirty="0"/>
          </a:p>
        </p:txBody>
      </p:sp>
      <p:sp>
        <p:nvSpPr>
          <p:cNvPr id="46" name="Slide Number Placeholder 4"/>
          <p:cNvSpPr>
            <a:spLocks noGrp="1"/>
          </p:cNvSpPr>
          <p:nvPr>
            <p:ph type="sldNum" sz="quarter" idx="12"/>
          </p:nvPr>
        </p:nvSpPr>
        <p:spPr/>
        <p:txBody>
          <a:bodyPr/>
          <a:lstStyle/>
          <a:p>
            <a:fld id="{9378A6DB-5A0A-5845-9AB3-EA012823A32C}" type="slidenum">
              <a:rPr lang="en-US" smtClean="0">
                <a:latin typeface="Arial"/>
                <a:cs typeface="Arial"/>
              </a:rPr>
              <a:pPr/>
              <a:t>21</a:t>
            </a:fld>
            <a:endParaRPr lang="en-US" dirty="0">
              <a:latin typeface="Arial"/>
              <a:cs typeface="Arial"/>
            </a:endParaRPr>
          </a:p>
        </p:txBody>
      </p:sp>
      <p:sp>
        <p:nvSpPr>
          <p:cNvPr id="67" name="TextBox 66"/>
          <p:cNvSpPr txBox="1"/>
          <p:nvPr/>
        </p:nvSpPr>
        <p:spPr>
          <a:xfrm>
            <a:off x="412240" y="2558464"/>
            <a:ext cx="1378374" cy="784830"/>
          </a:xfrm>
          <a:prstGeom prst="rect">
            <a:avLst/>
          </a:prstGeom>
          <a:noFill/>
        </p:spPr>
        <p:txBody>
          <a:bodyPr wrap="square" lIns="0" tIns="0" rIns="0" bIns="45720" rtlCol="0">
            <a:spAutoFit/>
          </a:bodyPr>
          <a:lstStyle/>
          <a:p>
            <a:r>
              <a:rPr lang="en-US" sz="1200" dirty="0">
                <a:latin typeface="Arial"/>
                <a:cs typeface="Arial"/>
              </a:rPr>
              <a:t>Requires </a:t>
            </a:r>
            <a:r>
              <a:rPr lang="en-US" sz="1200" dirty="0" smtClean="0">
                <a:latin typeface="Arial"/>
                <a:cs typeface="Arial"/>
              </a:rPr>
              <a:t>watching ads, giving personal info, or paying after </a:t>
            </a:r>
            <a:br>
              <a:rPr lang="en-US" sz="1200" dirty="0" smtClean="0">
                <a:latin typeface="Arial"/>
                <a:cs typeface="Arial"/>
              </a:rPr>
            </a:br>
            <a:r>
              <a:rPr lang="en-US" sz="1200" dirty="0" smtClean="0">
                <a:latin typeface="Arial"/>
                <a:cs typeface="Arial"/>
              </a:rPr>
              <a:t>30 minutes</a:t>
            </a:r>
          </a:p>
        </p:txBody>
      </p:sp>
      <p:grpSp>
        <p:nvGrpSpPr>
          <p:cNvPr id="21" name="Group 20"/>
          <p:cNvGrpSpPr/>
          <p:nvPr/>
        </p:nvGrpSpPr>
        <p:grpSpPr>
          <a:xfrm>
            <a:off x="502356" y="1155485"/>
            <a:ext cx="1253067" cy="1253066"/>
            <a:chOff x="502356" y="1682041"/>
            <a:chExt cx="1253067" cy="1253066"/>
          </a:xfrm>
        </p:grpSpPr>
        <p:sp>
          <p:nvSpPr>
            <p:cNvPr id="22" name="Oval 21"/>
            <p:cNvSpPr/>
            <p:nvPr/>
          </p:nvSpPr>
          <p:spPr>
            <a:xfrm>
              <a:off x="502356" y="1682041"/>
              <a:ext cx="1253066" cy="12530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3" name="Shape 208"/>
            <p:cNvSpPr/>
            <p:nvPr/>
          </p:nvSpPr>
          <p:spPr>
            <a:xfrm>
              <a:off x="502357" y="2556609"/>
              <a:ext cx="1253066" cy="13251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A</a:t>
              </a:r>
              <a:r>
                <a:rPr sz="1000" b="1" dirty="0" smtClean="0">
                  <a:solidFill>
                    <a:schemeClr val="bg1"/>
                  </a:solidFill>
                  <a:latin typeface="Arial"/>
                  <a:ea typeface="Proxima Nova" charset="0"/>
                  <a:cs typeface="Arial"/>
                </a:rPr>
                <a:t>irport</a:t>
              </a:r>
              <a:r>
                <a:rPr lang="en-US" sz="1000" b="1" dirty="0">
                  <a:solidFill>
                    <a:schemeClr val="bg1"/>
                  </a:solidFill>
                  <a:latin typeface="Arial"/>
                  <a:ea typeface="Proxima Nova" charset="0"/>
                  <a:cs typeface="Arial"/>
                </a:rPr>
                <a:t> </a:t>
              </a:r>
              <a:r>
                <a:rPr lang="en-US" sz="1000" b="1" dirty="0" smtClean="0">
                  <a:solidFill>
                    <a:schemeClr val="bg1"/>
                  </a:solidFill>
                  <a:latin typeface="Arial"/>
                  <a:ea typeface="Proxima Nova" charset="0"/>
                  <a:cs typeface="Arial"/>
                </a:rPr>
                <a:t>Wi-Fi</a:t>
              </a:r>
              <a:endParaRPr sz="1000" b="1" dirty="0">
                <a:solidFill>
                  <a:schemeClr val="bg1"/>
                </a:solidFill>
                <a:latin typeface="Arial"/>
                <a:ea typeface="Proxima Nova" charset="0"/>
                <a:cs typeface="Arial"/>
              </a:endParaRPr>
            </a:p>
          </p:txBody>
        </p:sp>
        <p:pic>
          <p:nvPicPr>
            <p:cNvPr id="24" name="Picture 23" descr="Airport_1_white.pdf"/>
            <p:cNvPicPr>
              <a:picLocks noChangeAspect="1"/>
            </p:cNvPicPr>
            <p:nvPr/>
          </p:nvPicPr>
          <p:blipFill rotWithShape="1">
            <a:blip r:embed="rId3" cstate="email">
              <a:extLst>
                <a:ext uri="{28A0092B-C50C-407E-A947-70E740481C1C}">
                  <a14:useLocalDpi xmlns:a14="http://schemas.microsoft.com/office/drawing/2010/main"/>
                </a:ext>
              </a:extLst>
            </a:blip>
            <a:srcRect l="27266" t="17122" r="27266" b="17122"/>
            <a:stretch/>
          </p:blipFill>
          <p:spPr>
            <a:xfrm>
              <a:off x="857956" y="1784626"/>
              <a:ext cx="524937" cy="759174"/>
            </a:xfrm>
            <a:prstGeom prst="rect">
              <a:avLst/>
            </a:prstGeom>
          </p:spPr>
        </p:pic>
      </p:grpSp>
      <p:grpSp>
        <p:nvGrpSpPr>
          <p:cNvPr id="25" name="Group 24"/>
          <p:cNvGrpSpPr/>
          <p:nvPr/>
        </p:nvGrpSpPr>
        <p:grpSpPr>
          <a:xfrm>
            <a:off x="1927828" y="1155485"/>
            <a:ext cx="1253067" cy="1253066"/>
            <a:chOff x="1927828" y="3149597"/>
            <a:chExt cx="1253067" cy="1253066"/>
          </a:xfrm>
        </p:grpSpPr>
        <p:sp>
          <p:nvSpPr>
            <p:cNvPr id="26" name="Oval 25"/>
            <p:cNvSpPr/>
            <p:nvPr/>
          </p:nvSpPr>
          <p:spPr>
            <a:xfrm>
              <a:off x="1927828" y="3149597"/>
              <a:ext cx="1253066" cy="125306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7" name="Shape 221"/>
            <p:cNvSpPr/>
            <p:nvPr/>
          </p:nvSpPr>
          <p:spPr>
            <a:xfrm>
              <a:off x="1927829" y="4037792"/>
              <a:ext cx="1253066" cy="13251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lvl1pPr>
                <a:defRPr sz="1200" b="1">
                  <a:solidFill>
                    <a:srgbClr val="4D4E53"/>
                  </a:solidFill>
                </a:defRPr>
              </a:lvl1pPr>
            </a:lstStyle>
            <a:p>
              <a:pPr lvl="0" algn="ctr">
                <a:lnSpc>
                  <a:spcPts val="1000"/>
                </a:lnSpc>
                <a:defRPr sz="1800" b="0">
                  <a:solidFill>
                    <a:srgbClr val="000000"/>
                  </a:solidFill>
                </a:defRPr>
              </a:pPr>
              <a:r>
                <a:rPr lang="en-US" sz="1000" b="1" dirty="0" smtClean="0">
                  <a:solidFill>
                    <a:schemeClr val="bg1"/>
                  </a:solidFill>
                  <a:latin typeface="Arial"/>
                  <a:ea typeface="Proxima Nova" charset="0"/>
                  <a:cs typeface="Arial"/>
                </a:rPr>
                <a:t>Inflight Wi-Fi</a:t>
              </a:r>
            </a:p>
          </p:txBody>
        </p:sp>
        <p:pic>
          <p:nvPicPr>
            <p:cNvPr id="28" name="Picture 27"/>
            <p:cNvPicPr>
              <a:picLocks noChangeAspect="1"/>
            </p:cNvPicPr>
            <p:nvPr/>
          </p:nvPicPr>
          <p:blipFill rotWithShape="1">
            <a:blip r:embed="rId4" cstate="email">
              <a:extLst>
                <a:ext uri="{28A0092B-C50C-407E-A947-70E740481C1C}">
                  <a14:useLocalDpi xmlns:a14="http://schemas.microsoft.com/office/drawing/2010/main"/>
                </a:ext>
              </a:extLst>
            </a:blip>
            <a:srcRect l="19444" t="19444" r="19444" b="19444"/>
            <a:stretch/>
          </p:blipFill>
          <p:spPr>
            <a:xfrm>
              <a:off x="2195690" y="3294833"/>
              <a:ext cx="705556" cy="705556"/>
            </a:xfrm>
            <a:prstGeom prst="rect">
              <a:avLst/>
            </a:prstGeom>
          </p:spPr>
        </p:pic>
      </p:grpSp>
      <p:grpSp>
        <p:nvGrpSpPr>
          <p:cNvPr id="29" name="Group 28"/>
          <p:cNvGrpSpPr/>
          <p:nvPr/>
        </p:nvGrpSpPr>
        <p:grpSpPr>
          <a:xfrm>
            <a:off x="3353300" y="1155485"/>
            <a:ext cx="1253066" cy="1253066"/>
            <a:chOff x="3353300" y="1682041"/>
            <a:chExt cx="1253066" cy="1253066"/>
          </a:xfrm>
        </p:grpSpPr>
        <p:sp>
          <p:nvSpPr>
            <p:cNvPr id="30" name="Oval 29"/>
            <p:cNvSpPr/>
            <p:nvPr/>
          </p:nvSpPr>
          <p:spPr>
            <a:xfrm>
              <a:off x="3353300" y="1682041"/>
              <a:ext cx="1253066" cy="12530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1" name="Shape 221"/>
            <p:cNvSpPr/>
            <p:nvPr/>
          </p:nvSpPr>
          <p:spPr>
            <a:xfrm>
              <a:off x="3353300" y="2578793"/>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lvl1pPr>
                <a:defRPr sz="1200" b="1">
                  <a:solidFill>
                    <a:srgbClr val="4D4E53"/>
                  </a:solidFill>
                </a:defRPr>
              </a:lvl1pPr>
            </a:lstStyle>
            <a:p>
              <a:pPr lvl="0" algn="ctr">
                <a:lnSpc>
                  <a:spcPts val="1000"/>
                </a:lnSpc>
                <a:defRPr sz="1800" b="0">
                  <a:solidFill>
                    <a:srgbClr val="000000"/>
                  </a:solidFill>
                </a:defRPr>
              </a:pPr>
              <a:r>
                <a:rPr lang="en-US" sz="1000" b="1" dirty="0" smtClean="0">
                  <a:solidFill>
                    <a:schemeClr val="bg1"/>
                  </a:solidFill>
                  <a:latin typeface="Arial"/>
                  <a:ea typeface="Proxima Nova" charset="0"/>
                  <a:cs typeface="Arial"/>
                </a:rPr>
                <a:t>Free </a:t>
              </a:r>
              <a:r>
                <a:rPr lang="en-US" sz="1000" b="1" dirty="0" err="1" smtClean="0">
                  <a:solidFill>
                    <a:schemeClr val="bg1"/>
                  </a:solidFill>
                  <a:latin typeface="Arial"/>
                  <a:ea typeface="Proxima Nova" charset="0"/>
                  <a:cs typeface="Arial"/>
                </a:rPr>
                <a:t>Wi-FI</a:t>
              </a:r>
              <a:endParaRPr sz="1000" b="1" dirty="0">
                <a:solidFill>
                  <a:schemeClr val="bg1"/>
                </a:solidFill>
                <a:latin typeface="Arial"/>
                <a:ea typeface="Proxima Nova" charset="0"/>
                <a:cs typeface="Arial"/>
              </a:endParaRPr>
            </a:p>
          </p:txBody>
        </p:sp>
        <p:pic>
          <p:nvPicPr>
            <p:cNvPr id="32" name="Picture 31"/>
            <p:cNvPicPr>
              <a:picLocks noChangeAspect="1"/>
            </p:cNvPicPr>
            <p:nvPr/>
          </p:nvPicPr>
          <p:blipFill rotWithShape="1">
            <a:blip r:embed="rId5" cstate="email">
              <a:extLst>
                <a:ext uri="{28A0092B-C50C-407E-A947-70E740481C1C}">
                  <a14:useLocalDpi xmlns:a14="http://schemas.microsoft.com/office/drawing/2010/main"/>
                </a:ext>
              </a:extLst>
            </a:blip>
            <a:srcRect l="14570" t="14570" r="14570" b="14570"/>
            <a:stretch/>
          </p:blipFill>
          <p:spPr>
            <a:xfrm>
              <a:off x="3584705" y="1740226"/>
              <a:ext cx="818918" cy="818918"/>
            </a:xfrm>
            <a:prstGeom prst="rect">
              <a:avLst/>
            </a:prstGeom>
          </p:spPr>
        </p:pic>
      </p:grpSp>
      <p:grpSp>
        <p:nvGrpSpPr>
          <p:cNvPr id="33" name="Group 32"/>
          <p:cNvGrpSpPr/>
          <p:nvPr/>
        </p:nvGrpSpPr>
        <p:grpSpPr>
          <a:xfrm>
            <a:off x="4778772" y="1155485"/>
            <a:ext cx="1253067" cy="1253066"/>
            <a:chOff x="4778772" y="3149597"/>
            <a:chExt cx="1253067" cy="1253066"/>
          </a:xfrm>
        </p:grpSpPr>
        <p:sp>
          <p:nvSpPr>
            <p:cNvPr id="34" name="Oval 33"/>
            <p:cNvSpPr/>
            <p:nvPr/>
          </p:nvSpPr>
          <p:spPr>
            <a:xfrm>
              <a:off x="4778772" y="3149597"/>
              <a:ext cx="1253066" cy="1253066"/>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5" name="Shape 210"/>
            <p:cNvSpPr/>
            <p:nvPr/>
          </p:nvSpPr>
          <p:spPr>
            <a:xfrm>
              <a:off x="4778773" y="4060314"/>
              <a:ext cx="1253066" cy="13251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Around Town</a:t>
              </a:r>
            </a:p>
          </p:txBody>
        </p:sp>
        <p:pic>
          <p:nvPicPr>
            <p:cNvPr id="36" name="Picture 35"/>
            <p:cNvPicPr>
              <a:picLocks noChangeAspect="1"/>
            </p:cNvPicPr>
            <p:nvPr/>
          </p:nvPicPr>
          <p:blipFill rotWithShape="1">
            <a:blip r:embed="rId6" cstate="email">
              <a:extLst>
                <a:ext uri="{28A0092B-C50C-407E-A947-70E740481C1C}">
                  <a14:useLocalDpi xmlns:a14="http://schemas.microsoft.com/office/drawing/2010/main"/>
                </a:ext>
              </a:extLst>
            </a:blip>
            <a:srcRect l="21335" t="21335" r="21335" b="21335"/>
            <a:stretch/>
          </p:blipFill>
          <p:spPr>
            <a:xfrm>
              <a:off x="5057718" y="3327361"/>
              <a:ext cx="684406" cy="684406"/>
            </a:xfrm>
            <a:prstGeom prst="rect">
              <a:avLst/>
            </a:prstGeom>
          </p:spPr>
        </p:pic>
      </p:grpSp>
      <p:grpSp>
        <p:nvGrpSpPr>
          <p:cNvPr id="37" name="Group 36"/>
          <p:cNvGrpSpPr/>
          <p:nvPr/>
        </p:nvGrpSpPr>
        <p:grpSpPr>
          <a:xfrm>
            <a:off x="6204244" y="1155485"/>
            <a:ext cx="1253066" cy="1253066"/>
            <a:chOff x="6204244" y="1682041"/>
            <a:chExt cx="1253066" cy="1253066"/>
          </a:xfrm>
        </p:grpSpPr>
        <p:sp>
          <p:nvSpPr>
            <p:cNvPr id="38" name="Oval 37"/>
            <p:cNvSpPr/>
            <p:nvPr/>
          </p:nvSpPr>
          <p:spPr>
            <a:xfrm>
              <a:off x="6204244" y="1682041"/>
              <a:ext cx="1253066" cy="125306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9" name="Shape 210"/>
            <p:cNvSpPr/>
            <p:nvPr/>
          </p:nvSpPr>
          <p:spPr>
            <a:xfrm>
              <a:off x="6204244" y="2600977"/>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Roaming</a:t>
              </a:r>
              <a:endParaRPr sz="1000" b="1" dirty="0">
                <a:solidFill>
                  <a:schemeClr val="bg1"/>
                </a:solidFill>
                <a:latin typeface="Arial"/>
                <a:ea typeface="Proxima Nova" charset="0"/>
                <a:cs typeface="Arial"/>
              </a:endParaRPr>
            </a:p>
          </p:txBody>
        </p:sp>
        <p:pic>
          <p:nvPicPr>
            <p:cNvPr id="40" name="Picture 39"/>
            <p:cNvPicPr>
              <a:picLocks noChangeAspect="1"/>
            </p:cNvPicPr>
            <p:nvPr/>
          </p:nvPicPr>
          <p:blipFill rotWithShape="1">
            <a:blip r:embed="rId7" cstate="email">
              <a:extLst>
                <a:ext uri="{28A0092B-C50C-407E-A947-70E740481C1C}">
                  <a14:useLocalDpi xmlns:a14="http://schemas.microsoft.com/office/drawing/2010/main"/>
                </a:ext>
              </a:extLst>
            </a:blip>
            <a:srcRect l="19320" t="19320" r="19320" b="19320"/>
            <a:stretch/>
          </p:blipFill>
          <p:spPr>
            <a:xfrm>
              <a:off x="6470419" y="1868307"/>
              <a:ext cx="709138" cy="709138"/>
            </a:xfrm>
            <a:prstGeom prst="rect">
              <a:avLst/>
            </a:prstGeom>
          </p:spPr>
        </p:pic>
      </p:grpSp>
      <p:grpSp>
        <p:nvGrpSpPr>
          <p:cNvPr id="41" name="Group 40"/>
          <p:cNvGrpSpPr/>
          <p:nvPr/>
        </p:nvGrpSpPr>
        <p:grpSpPr>
          <a:xfrm>
            <a:off x="7629714" y="1155485"/>
            <a:ext cx="1253066" cy="1253066"/>
            <a:chOff x="7629714" y="3149597"/>
            <a:chExt cx="1253066" cy="1253066"/>
          </a:xfrm>
        </p:grpSpPr>
        <p:sp>
          <p:nvSpPr>
            <p:cNvPr id="42" name="Oval 41"/>
            <p:cNvSpPr/>
            <p:nvPr/>
          </p:nvSpPr>
          <p:spPr>
            <a:xfrm>
              <a:off x="7629714" y="3149597"/>
              <a:ext cx="1253066" cy="12530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43" name="Shape 210"/>
            <p:cNvSpPr/>
            <p:nvPr/>
          </p:nvSpPr>
          <p:spPr>
            <a:xfrm>
              <a:off x="7629714" y="4018619"/>
              <a:ext cx="1253066" cy="26075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Multiple </a:t>
              </a:r>
            </a:p>
            <a:p>
              <a:pPr lvl="0" algn="ctr">
                <a:lnSpc>
                  <a:spcPts val="1000"/>
                </a:lnSpc>
                <a:defRPr sz="1800"/>
              </a:pPr>
              <a:r>
                <a:rPr lang="en-US" sz="1000" b="1" dirty="0" smtClean="0">
                  <a:solidFill>
                    <a:schemeClr val="bg1"/>
                  </a:solidFill>
                  <a:latin typeface="Arial"/>
                  <a:ea typeface="Proxima Nova" charset="0"/>
                  <a:cs typeface="Arial"/>
                </a:rPr>
                <a:t>devices</a:t>
              </a:r>
              <a:endParaRPr sz="1000" b="1" dirty="0">
                <a:solidFill>
                  <a:schemeClr val="bg1"/>
                </a:solidFill>
                <a:latin typeface="Arial"/>
                <a:ea typeface="Proxima Nova" charset="0"/>
                <a:cs typeface="Arial"/>
              </a:endParaRPr>
            </a:p>
          </p:txBody>
        </p:sp>
        <p:pic>
          <p:nvPicPr>
            <p:cNvPr id="44" name="Picture 43"/>
            <p:cNvPicPr>
              <a:picLocks noChangeAspect="1"/>
            </p:cNvPicPr>
            <p:nvPr/>
          </p:nvPicPr>
          <p:blipFill rotWithShape="1">
            <a:blip r:embed="rId8" cstate="email">
              <a:extLst>
                <a:ext uri="{28A0092B-C50C-407E-A947-70E740481C1C}">
                  <a14:useLocalDpi xmlns:a14="http://schemas.microsoft.com/office/drawing/2010/main"/>
                </a:ext>
              </a:extLst>
            </a:blip>
            <a:srcRect l="10217" t="23662" r="10217" b="23662"/>
            <a:stretch/>
          </p:blipFill>
          <p:spPr>
            <a:xfrm>
              <a:off x="7786612" y="3380500"/>
              <a:ext cx="919548" cy="608772"/>
            </a:xfrm>
            <a:prstGeom prst="rect">
              <a:avLst/>
            </a:prstGeom>
          </p:spPr>
        </p:pic>
      </p:grpSp>
      <p:sp>
        <p:nvSpPr>
          <p:cNvPr id="50" name="TextBox 49"/>
          <p:cNvSpPr txBox="1"/>
          <p:nvPr/>
        </p:nvSpPr>
        <p:spPr>
          <a:xfrm>
            <a:off x="1877283" y="2558464"/>
            <a:ext cx="1365450" cy="784830"/>
          </a:xfrm>
          <a:prstGeom prst="rect">
            <a:avLst/>
          </a:prstGeom>
          <a:noFill/>
        </p:spPr>
        <p:txBody>
          <a:bodyPr wrap="square" lIns="0" tIns="0" rIns="0" bIns="45720" rtlCol="0">
            <a:spAutoFit/>
          </a:bodyPr>
          <a:lstStyle/>
          <a:p>
            <a:r>
              <a:rPr lang="en-US" sz="1200" dirty="0">
                <a:latin typeface="Arial"/>
                <a:cs typeface="Arial"/>
              </a:rPr>
              <a:t>Requires credit card, which is stuck in the overhead bin until </a:t>
            </a:r>
            <a:r>
              <a:rPr lang="en-US" sz="1200" dirty="0" smtClean="0">
                <a:latin typeface="Arial"/>
                <a:cs typeface="Arial"/>
              </a:rPr>
              <a:t>36k </a:t>
            </a:r>
            <a:r>
              <a:rPr lang="en-US" sz="1200" dirty="0">
                <a:latin typeface="Arial"/>
                <a:cs typeface="Arial"/>
              </a:rPr>
              <a:t>feet</a:t>
            </a:r>
          </a:p>
        </p:txBody>
      </p:sp>
      <p:sp>
        <p:nvSpPr>
          <p:cNvPr id="51" name="TextBox 50"/>
          <p:cNvSpPr txBox="1"/>
          <p:nvPr/>
        </p:nvSpPr>
        <p:spPr>
          <a:xfrm>
            <a:off x="3347280" y="2558464"/>
            <a:ext cx="1250370" cy="784830"/>
          </a:xfrm>
          <a:prstGeom prst="rect">
            <a:avLst/>
          </a:prstGeom>
          <a:noFill/>
        </p:spPr>
        <p:txBody>
          <a:bodyPr wrap="square" lIns="0" tIns="0" rIns="0" bIns="45720" rtlCol="0">
            <a:spAutoFit/>
          </a:bodyPr>
          <a:lstStyle/>
          <a:p>
            <a:r>
              <a:rPr lang="en-US" sz="1200" dirty="0">
                <a:latin typeface="Arial"/>
                <a:cs typeface="Arial"/>
              </a:rPr>
              <a:t>Takes effort to find, is often slow, and introduces security</a:t>
            </a:r>
            <a:r>
              <a:rPr lang="en-US" sz="1200" b="1" dirty="0">
                <a:latin typeface="Arial"/>
                <a:cs typeface="Arial"/>
              </a:rPr>
              <a:t> </a:t>
            </a:r>
            <a:r>
              <a:rPr lang="en-US" sz="1200" dirty="0">
                <a:latin typeface="Arial"/>
                <a:cs typeface="Arial"/>
              </a:rPr>
              <a:t>risks</a:t>
            </a:r>
          </a:p>
        </p:txBody>
      </p:sp>
      <p:sp>
        <p:nvSpPr>
          <p:cNvPr id="52" name="TextBox 51"/>
          <p:cNvSpPr txBox="1"/>
          <p:nvPr/>
        </p:nvSpPr>
        <p:spPr>
          <a:xfrm>
            <a:off x="4728541" y="2558464"/>
            <a:ext cx="1338805" cy="784830"/>
          </a:xfrm>
          <a:prstGeom prst="rect">
            <a:avLst/>
          </a:prstGeom>
          <a:noFill/>
        </p:spPr>
        <p:txBody>
          <a:bodyPr wrap="square" lIns="0" tIns="0" rIns="0" bIns="45720" rtlCol="0">
            <a:spAutoFit/>
          </a:bodyPr>
          <a:lstStyle/>
          <a:p>
            <a:r>
              <a:rPr lang="en-US" sz="1200" dirty="0">
                <a:latin typeface="Arial"/>
                <a:cs typeface="Arial"/>
              </a:rPr>
              <a:t>Must search through network IDs to find an available network</a:t>
            </a:r>
          </a:p>
        </p:txBody>
      </p:sp>
      <p:sp>
        <p:nvSpPr>
          <p:cNvPr id="53" name="TextBox 52"/>
          <p:cNvSpPr txBox="1"/>
          <p:nvPr/>
        </p:nvSpPr>
        <p:spPr>
          <a:xfrm>
            <a:off x="6170808" y="2558464"/>
            <a:ext cx="1378374" cy="784830"/>
          </a:xfrm>
          <a:prstGeom prst="rect">
            <a:avLst/>
          </a:prstGeom>
          <a:noFill/>
        </p:spPr>
        <p:txBody>
          <a:bodyPr wrap="square" lIns="0" tIns="0" rIns="0" bIns="45720" rtlCol="0">
            <a:spAutoFit/>
          </a:bodyPr>
          <a:lstStyle/>
          <a:p>
            <a:r>
              <a:rPr lang="en-US" sz="1200" dirty="0">
                <a:latin typeface="Arial"/>
                <a:cs typeface="Arial"/>
              </a:rPr>
              <a:t>Incurs cellular roaming fees and/or </a:t>
            </a:r>
            <a:r>
              <a:rPr lang="en-US" sz="1200" dirty="0" smtClean="0">
                <a:latin typeface="Arial"/>
                <a:cs typeface="Arial"/>
              </a:rPr>
              <a:t>foreign </a:t>
            </a:r>
            <a:r>
              <a:rPr lang="en-US" sz="1200" dirty="0">
                <a:latin typeface="Arial"/>
                <a:cs typeface="Arial"/>
              </a:rPr>
              <a:t>language Wi-Fi login screens</a:t>
            </a:r>
          </a:p>
        </p:txBody>
      </p:sp>
      <p:sp>
        <p:nvSpPr>
          <p:cNvPr id="54" name="TextBox 53"/>
          <p:cNvSpPr txBox="1"/>
          <p:nvPr/>
        </p:nvSpPr>
        <p:spPr>
          <a:xfrm>
            <a:off x="7721595" y="2558464"/>
            <a:ext cx="1139152" cy="784830"/>
          </a:xfrm>
          <a:prstGeom prst="rect">
            <a:avLst/>
          </a:prstGeom>
          <a:noFill/>
        </p:spPr>
        <p:txBody>
          <a:bodyPr wrap="square" lIns="0" tIns="0" rIns="0" bIns="45720" rtlCol="0">
            <a:spAutoFit/>
          </a:bodyPr>
          <a:lstStyle/>
          <a:p>
            <a:r>
              <a:rPr lang="en-US" sz="1200" dirty="0" smtClean="0">
                <a:latin typeface="Arial"/>
                <a:cs typeface="Arial"/>
              </a:rPr>
              <a:t>3G</a:t>
            </a:r>
            <a:r>
              <a:rPr lang="en-US" sz="1200" dirty="0">
                <a:latin typeface="Arial"/>
                <a:cs typeface="Arial"/>
              </a:rPr>
              <a:t>/4G limits the options for </a:t>
            </a:r>
            <a:r>
              <a:rPr lang="en-US" sz="1200" dirty="0" smtClean="0">
                <a:latin typeface="Arial"/>
                <a:cs typeface="Arial"/>
              </a:rPr>
              <a:t>use of multiple devices</a:t>
            </a:r>
            <a:endParaRPr lang="en-US" sz="1200" dirty="0">
              <a:latin typeface="Arial"/>
              <a:cs typeface="Arial"/>
            </a:endParaRPr>
          </a:p>
        </p:txBody>
      </p:sp>
    </p:spTree>
    <p:extLst>
      <p:ext uri="{BB962C8B-B14F-4D97-AF65-F5344CB8AC3E}">
        <p14:creationId xmlns:p14="http://schemas.microsoft.com/office/powerpoint/2010/main" val="71774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childTnLst>
                                </p:cTn>
                              </p:par>
                              <p:par>
                                <p:cTn id="8" presetID="10" presetClass="entr" presetSubtype="0" fill="hold" nodeType="withEffect">
                                  <p:stCondLst>
                                    <p:cond delay="2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600"/>
                                        <p:tgtEl>
                                          <p:spTgt spid="25"/>
                                        </p:tgtEl>
                                      </p:cBhvr>
                                    </p:animEffect>
                                  </p:childTnLst>
                                </p:cTn>
                              </p:par>
                              <p:par>
                                <p:cTn id="11" presetID="10" presetClass="entr" presetSubtype="0" fill="hold" nodeType="withEffect">
                                  <p:stCondLst>
                                    <p:cond delay="4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600"/>
                                        <p:tgtEl>
                                          <p:spTgt spid="29"/>
                                        </p:tgtEl>
                                      </p:cBhvr>
                                    </p:animEffect>
                                  </p:childTnLst>
                                </p:cTn>
                              </p:par>
                              <p:par>
                                <p:cTn id="14" presetID="10" presetClass="entr" presetSubtype="0" fill="hold" nodeType="withEffect">
                                  <p:stCondLst>
                                    <p:cond delay="6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600"/>
                                        <p:tgtEl>
                                          <p:spTgt spid="33"/>
                                        </p:tgtEl>
                                      </p:cBhvr>
                                    </p:animEffect>
                                  </p:childTnLst>
                                </p:cTn>
                              </p:par>
                              <p:par>
                                <p:cTn id="17" presetID="10" presetClass="entr" presetSubtype="0" fill="hold" nodeType="withEffect">
                                  <p:stCondLst>
                                    <p:cond delay="8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600"/>
                                        <p:tgtEl>
                                          <p:spTgt spid="37"/>
                                        </p:tgtEl>
                                      </p:cBhvr>
                                    </p:animEffect>
                                  </p:childTnLst>
                                </p:cTn>
                              </p:par>
                              <p:par>
                                <p:cTn id="20" presetID="10" presetClass="entr" presetSubtype="0" fill="hold" nodeType="withEffect">
                                  <p:stCondLst>
                                    <p:cond delay="10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6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50" grpId="0"/>
      <p:bldP spid="51" grpId="0"/>
      <p:bldP spid="52"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The Mobile Experience: With iPass</a:t>
            </a:r>
            <a:endParaRPr lang="en-US" dirty="0"/>
          </a:p>
        </p:txBody>
      </p:sp>
      <p:sp>
        <p:nvSpPr>
          <p:cNvPr id="56" name="Slide Number Placeholder 4"/>
          <p:cNvSpPr>
            <a:spLocks noGrp="1"/>
          </p:cNvSpPr>
          <p:nvPr>
            <p:ph type="sldNum" sz="quarter" idx="12"/>
          </p:nvPr>
        </p:nvSpPr>
        <p:spPr/>
        <p:txBody>
          <a:bodyPr/>
          <a:lstStyle/>
          <a:p>
            <a:fld id="{9378A6DB-5A0A-5845-9AB3-EA012823A32C}" type="slidenum">
              <a:rPr lang="en-US" smtClean="0">
                <a:latin typeface="Arial"/>
                <a:cs typeface="Arial"/>
              </a:rPr>
              <a:pPr/>
              <a:t>22</a:t>
            </a:fld>
            <a:endParaRPr lang="en-US" dirty="0">
              <a:latin typeface="Arial"/>
              <a:cs typeface="Arial"/>
            </a:endParaRPr>
          </a:p>
        </p:txBody>
      </p:sp>
      <p:sp>
        <p:nvSpPr>
          <p:cNvPr id="67" name="TextBox 66"/>
          <p:cNvSpPr txBox="1"/>
          <p:nvPr/>
        </p:nvSpPr>
        <p:spPr>
          <a:xfrm>
            <a:off x="412240" y="2558464"/>
            <a:ext cx="1378374" cy="784830"/>
          </a:xfrm>
          <a:prstGeom prst="rect">
            <a:avLst/>
          </a:prstGeom>
          <a:noFill/>
        </p:spPr>
        <p:txBody>
          <a:bodyPr wrap="square" lIns="0" tIns="0" rIns="0" bIns="45720" rtlCol="0">
            <a:spAutoFit/>
          </a:bodyPr>
          <a:lstStyle/>
          <a:p>
            <a:r>
              <a:rPr lang="en-US" sz="1200" dirty="0">
                <a:solidFill>
                  <a:schemeClr val="bg1">
                    <a:lumMod val="85000"/>
                  </a:schemeClr>
                </a:solidFill>
                <a:latin typeface="Arial"/>
                <a:cs typeface="Arial"/>
              </a:rPr>
              <a:t>Requires </a:t>
            </a:r>
            <a:r>
              <a:rPr lang="en-US" sz="1200" dirty="0" smtClean="0">
                <a:solidFill>
                  <a:schemeClr val="bg1">
                    <a:lumMod val="85000"/>
                  </a:schemeClr>
                </a:solidFill>
                <a:latin typeface="Arial"/>
                <a:cs typeface="Arial"/>
              </a:rPr>
              <a:t>watching ads, giving personal info, or paying after</a:t>
            </a:r>
            <a:br>
              <a:rPr lang="en-US" sz="1200" dirty="0" smtClean="0">
                <a:solidFill>
                  <a:schemeClr val="bg1">
                    <a:lumMod val="85000"/>
                  </a:schemeClr>
                </a:solidFill>
                <a:latin typeface="Arial"/>
                <a:cs typeface="Arial"/>
              </a:rPr>
            </a:br>
            <a:r>
              <a:rPr lang="en-US" sz="1200" dirty="0" smtClean="0">
                <a:solidFill>
                  <a:schemeClr val="bg1">
                    <a:lumMod val="85000"/>
                  </a:schemeClr>
                </a:solidFill>
                <a:latin typeface="Arial"/>
                <a:cs typeface="Arial"/>
              </a:rPr>
              <a:t>30 minutes</a:t>
            </a:r>
          </a:p>
        </p:txBody>
      </p:sp>
      <p:grpSp>
        <p:nvGrpSpPr>
          <p:cNvPr id="21" name="Group 20"/>
          <p:cNvGrpSpPr/>
          <p:nvPr/>
        </p:nvGrpSpPr>
        <p:grpSpPr>
          <a:xfrm>
            <a:off x="502356" y="1155485"/>
            <a:ext cx="1253067" cy="1253066"/>
            <a:chOff x="502356" y="1682041"/>
            <a:chExt cx="1253067" cy="1253066"/>
          </a:xfrm>
        </p:grpSpPr>
        <p:sp>
          <p:nvSpPr>
            <p:cNvPr id="22" name="Oval 21"/>
            <p:cNvSpPr/>
            <p:nvPr/>
          </p:nvSpPr>
          <p:spPr>
            <a:xfrm>
              <a:off x="502356" y="1682041"/>
              <a:ext cx="1253066" cy="12530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3" name="Shape 208"/>
            <p:cNvSpPr/>
            <p:nvPr/>
          </p:nvSpPr>
          <p:spPr>
            <a:xfrm>
              <a:off x="502357" y="2556609"/>
              <a:ext cx="1253066" cy="13251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A</a:t>
              </a:r>
              <a:r>
                <a:rPr sz="1000" b="1" dirty="0" smtClean="0">
                  <a:solidFill>
                    <a:schemeClr val="bg1"/>
                  </a:solidFill>
                  <a:latin typeface="Arial"/>
                  <a:ea typeface="Proxima Nova" charset="0"/>
                  <a:cs typeface="Arial"/>
                </a:rPr>
                <a:t>irport</a:t>
              </a:r>
              <a:r>
                <a:rPr lang="en-US" sz="1000" b="1" dirty="0">
                  <a:solidFill>
                    <a:schemeClr val="bg1"/>
                  </a:solidFill>
                  <a:latin typeface="Arial"/>
                  <a:ea typeface="Proxima Nova" charset="0"/>
                  <a:cs typeface="Arial"/>
                </a:rPr>
                <a:t> </a:t>
              </a:r>
              <a:r>
                <a:rPr lang="en-US" sz="1000" b="1" dirty="0" smtClean="0">
                  <a:solidFill>
                    <a:schemeClr val="bg1"/>
                  </a:solidFill>
                  <a:latin typeface="Arial"/>
                  <a:ea typeface="Proxima Nova" charset="0"/>
                  <a:cs typeface="Arial"/>
                </a:rPr>
                <a:t>Wi-Fi</a:t>
              </a:r>
              <a:endParaRPr sz="1000" b="1" dirty="0">
                <a:solidFill>
                  <a:schemeClr val="bg1"/>
                </a:solidFill>
                <a:latin typeface="Arial"/>
                <a:ea typeface="Proxima Nova" charset="0"/>
                <a:cs typeface="Arial"/>
              </a:endParaRPr>
            </a:p>
          </p:txBody>
        </p:sp>
        <p:pic>
          <p:nvPicPr>
            <p:cNvPr id="24" name="Picture 23" descr="Airport_1_white.pdf"/>
            <p:cNvPicPr>
              <a:picLocks noChangeAspect="1"/>
            </p:cNvPicPr>
            <p:nvPr/>
          </p:nvPicPr>
          <p:blipFill rotWithShape="1">
            <a:blip r:embed="rId3" cstate="email">
              <a:extLst>
                <a:ext uri="{28A0092B-C50C-407E-A947-70E740481C1C}">
                  <a14:useLocalDpi xmlns:a14="http://schemas.microsoft.com/office/drawing/2010/main"/>
                </a:ext>
              </a:extLst>
            </a:blip>
            <a:srcRect l="27266" t="17122" r="27266" b="17122"/>
            <a:stretch/>
          </p:blipFill>
          <p:spPr>
            <a:xfrm>
              <a:off x="857956" y="1784626"/>
              <a:ext cx="524937" cy="759174"/>
            </a:xfrm>
            <a:prstGeom prst="rect">
              <a:avLst/>
            </a:prstGeom>
          </p:spPr>
        </p:pic>
      </p:grpSp>
      <p:grpSp>
        <p:nvGrpSpPr>
          <p:cNvPr id="25" name="Group 24"/>
          <p:cNvGrpSpPr/>
          <p:nvPr/>
        </p:nvGrpSpPr>
        <p:grpSpPr>
          <a:xfrm>
            <a:off x="1927828" y="1155485"/>
            <a:ext cx="1253067" cy="1253066"/>
            <a:chOff x="1927828" y="3149597"/>
            <a:chExt cx="1253067" cy="1253066"/>
          </a:xfrm>
        </p:grpSpPr>
        <p:sp>
          <p:nvSpPr>
            <p:cNvPr id="26" name="Oval 25"/>
            <p:cNvSpPr/>
            <p:nvPr/>
          </p:nvSpPr>
          <p:spPr>
            <a:xfrm>
              <a:off x="1927828" y="3149597"/>
              <a:ext cx="1253066" cy="125306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7" name="Shape 221"/>
            <p:cNvSpPr/>
            <p:nvPr/>
          </p:nvSpPr>
          <p:spPr>
            <a:xfrm>
              <a:off x="1927829" y="4037792"/>
              <a:ext cx="1253066" cy="13251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lvl1pPr>
                <a:defRPr sz="1200" b="1">
                  <a:solidFill>
                    <a:srgbClr val="4D4E53"/>
                  </a:solidFill>
                </a:defRPr>
              </a:lvl1pPr>
            </a:lstStyle>
            <a:p>
              <a:pPr lvl="0" algn="ctr">
                <a:lnSpc>
                  <a:spcPts val="1000"/>
                </a:lnSpc>
                <a:defRPr sz="1800" b="0">
                  <a:solidFill>
                    <a:srgbClr val="000000"/>
                  </a:solidFill>
                </a:defRPr>
              </a:pPr>
              <a:r>
                <a:rPr lang="en-US" sz="1000" b="1" dirty="0" smtClean="0">
                  <a:solidFill>
                    <a:schemeClr val="bg1"/>
                  </a:solidFill>
                  <a:latin typeface="Arial"/>
                  <a:ea typeface="Proxima Nova" charset="0"/>
                  <a:cs typeface="Arial"/>
                </a:rPr>
                <a:t>Inflight Wi-Fi</a:t>
              </a:r>
            </a:p>
          </p:txBody>
        </p:sp>
        <p:pic>
          <p:nvPicPr>
            <p:cNvPr id="28" name="Picture 27"/>
            <p:cNvPicPr>
              <a:picLocks noChangeAspect="1"/>
            </p:cNvPicPr>
            <p:nvPr/>
          </p:nvPicPr>
          <p:blipFill rotWithShape="1">
            <a:blip r:embed="rId4" cstate="email">
              <a:extLst>
                <a:ext uri="{28A0092B-C50C-407E-A947-70E740481C1C}">
                  <a14:useLocalDpi xmlns:a14="http://schemas.microsoft.com/office/drawing/2010/main"/>
                </a:ext>
              </a:extLst>
            </a:blip>
            <a:srcRect l="19444" t="19444" r="19444" b="19444"/>
            <a:stretch/>
          </p:blipFill>
          <p:spPr>
            <a:xfrm>
              <a:off x="2195690" y="3294833"/>
              <a:ext cx="705556" cy="705556"/>
            </a:xfrm>
            <a:prstGeom prst="rect">
              <a:avLst/>
            </a:prstGeom>
          </p:spPr>
        </p:pic>
      </p:grpSp>
      <p:grpSp>
        <p:nvGrpSpPr>
          <p:cNvPr id="29" name="Group 28"/>
          <p:cNvGrpSpPr/>
          <p:nvPr/>
        </p:nvGrpSpPr>
        <p:grpSpPr>
          <a:xfrm>
            <a:off x="3353300" y="1155485"/>
            <a:ext cx="1253066" cy="1253066"/>
            <a:chOff x="3353300" y="1682041"/>
            <a:chExt cx="1253066" cy="1253066"/>
          </a:xfrm>
        </p:grpSpPr>
        <p:sp>
          <p:nvSpPr>
            <p:cNvPr id="30" name="Oval 29"/>
            <p:cNvSpPr/>
            <p:nvPr/>
          </p:nvSpPr>
          <p:spPr>
            <a:xfrm>
              <a:off x="3353300" y="1682041"/>
              <a:ext cx="1253066" cy="12530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1" name="Shape 221"/>
            <p:cNvSpPr/>
            <p:nvPr/>
          </p:nvSpPr>
          <p:spPr>
            <a:xfrm>
              <a:off x="3353300" y="2578793"/>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lvl1pPr>
                <a:defRPr sz="1200" b="1">
                  <a:solidFill>
                    <a:srgbClr val="4D4E53"/>
                  </a:solidFill>
                </a:defRPr>
              </a:lvl1pPr>
            </a:lstStyle>
            <a:p>
              <a:pPr lvl="0" algn="ctr">
                <a:lnSpc>
                  <a:spcPts val="1000"/>
                </a:lnSpc>
                <a:defRPr sz="1800" b="0">
                  <a:solidFill>
                    <a:srgbClr val="000000"/>
                  </a:solidFill>
                </a:defRPr>
              </a:pPr>
              <a:r>
                <a:rPr lang="en-US" sz="1000" b="1" dirty="0" smtClean="0">
                  <a:solidFill>
                    <a:schemeClr val="bg1"/>
                  </a:solidFill>
                  <a:latin typeface="Arial"/>
                  <a:ea typeface="Proxima Nova" charset="0"/>
                  <a:cs typeface="Arial"/>
                </a:rPr>
                <a:t>Free </a:t>
              </a:r>
              <a:r>
                <a:rPr lang="en-US" sz="1000" b="1" dirty="0" err="1" smtClean="0">
                  <a:solidFill>
                    <a:schemeClr val="bg1"/>
                  </a:solidFill>
                  <a:latin typeface="Arial"/>
                  <a:ea typeface="Proxima Nova" charset="0"/>
                  <a:cs typeface="Arial"/>
                </a:rPr>
                <a:t>Wi-FI</a:t>
              </a:r>
              <a:endParaRPr sz="1000" b="1" dirty="0">
                <a:solidFill>
                  <a:schemeClr val="bg1"/>
                </a:solidFill>
                <a:latin typeface="Arial"/>
                <a:ea typeface="Proxima Nova" charset="0"/>
                <a:cs typeface="Arial"/>
              </a:endParaRPr>
            </a:p>
          </p:txBody>
        </p:sp>
        <p:pic>
          <p:nvPicPr>
            <p:cNvPr id="32" name="Picture 31"/>
            <p:cNvPicPr>
              <a:picLocks noChangeAspect="1"/>
            </p:cNvPicPr>
            <p:nvPr/>
          </p:nvPicPr>
          <p:blipFill rotWithShape="1">
            <a:blip r:embed="rId5" cstate="email">
              <a:extLst>
                <a:ext uri="{28A0092B-C50C-407E-A947-70E740481C1C}">
                  <a14:useLocalDpi xmlns:a14="http://schemas.microsoft.com/office/drawing/2010/main"/>
                </a:ext>
              </a:extLst>
            </a:blip>
            <a:srcRect l="14570" t="14570" r="14570" b="14570"/>
            <a:stretch/>
          </p:blipFill>
          <p:spPr>
            <a:xfrm>
              <a:off x="3584705" y="1740226"/>
              <a:ext cx="818918" cy="818918"/>
            </a:xfrm>
            <a:prstGeom prst="rect">
              <a:avLst/>
            </a:prstGeom>
          </p:spPr>
        </p:pic>
      </p:grpSp>
      <p:grpSp>
        <p:nvGrpSpPr>
          <p:cNvPr id="33" name="Group 32"/>
          <p:cNvGrpSpPr/>
          <p:nvPr/>
        </p:nvGrpSpPr>
        <p:grpSpPr>
          <a:xfrm>
            <a:off x="4778772" y="1155485"/>
            <a:ext cx="1253067" cy="1253066"/>
            <a:chOff x="4778772" y="3149597"/>
            <a:chExt cx="1253067" cy="1253066"/>
          </a:xfrm>
        </p:grpSpPr>
        <p:sp>
          <p:nvSpPr>
            <p:cNvPr id="34" name="Oval 33"/>
            <p:cNvSpPr/>
            <p:nvPr/>
          </p:nvSpPr>
          <p:spPr>
            <a:xfrm>
              <a:off x="4778772" y="3149597"/>
              <a:ext cx="1253066" cy="1253066"/>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5" name="Shape 210"/>
            <p:cNvSpPr/>
            <p:nvPr/>
          </p:nvSpPr>
          <p:spPr>
            <a:xfrm>
              <a:off x="4778773" y="4060314"/>
              <a:ext cx="1253066" cy="13251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Around Town</a:t>
              </a:r>
            </a:p>
          </p:txBody>
        </p:sp>
        <p:pic>
          <p:nvPicPr>
            <p:cNvPr id="36" name="Picture 35"/>
            <p:cNvPicPr>
              <a:picLocks noChangeAspect="1"/>
            </p:cNvPicPr>
            <p:nvPr/>
          </p:nvPicPr>
          <p:blipFill rotWithShape="1">
            <a:blip r:embed="rId6" cstate="email">
              <a:extLst>
                <a:ext uri="{28A0092B-C50C-407E-A947-70E740481C1C}">
                  <a14:useLocalDpi xmlns:a14="http://schemas.microsoft.com/office/drawing/2010/main"/>
                </a:ext>
              </a:extLst>
            </a:blip>
            <a:srcRect l="21335" t="21335" r="21335" b="21335"/>
            <a:stretch/>
          </p:blipFill>
          <p:spPr>
            <a:xfrm>
              <a:off x="5057718" y="3327361"/>
              <a:ext cx="684406" cy="684406"/>
            </a:xfrm>
            <a:prstGeom prst="rect">
              <a:avLst/>
            </a:prstGeom>
          </p:spPr>
        </p:pic>
      </p:grpSp>
      <p:grpSp>
        <p:nvGrpSpPr>
          <p:cNvPr id="37" name="Group 36"/>
          <p:cNvGrpSpPr/>
          <p:nvPr/>
        </p:nvGrpSpPr>
        <p:grpSpPr>
          <a:xfrm>
            <a:off x="6204244" y="1155485"/>
            <a:ext cx="1253066" cy="1253066"/>
            <a:chOff x="6204244" y="1682041"/>
            <a:chExt cx="1253066" cy="1253066"/>
          </a:xfrm>
        </p:grpSpPr>
        <p:sp>
          <p:nvSpPr>
            <p:cNvPr id="38" name="Oval 37"/>
            <p:cNvSpPr/>
            <p:nvPr/>
          </p:nvSpPr>
          <p:spPr>
            <a:xfrm>
              <a:off x="6204244" y="1682041"/>
              <a:ext cx="1253066" cy="125306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9" name="Shape 210"/>
            <p:cNvSpPr/>
            <p:nvPr/>
          </p:nvSpPr>
          <p:spPr>
            <a:xfrm>
              <a:off x="6204244" y="2600977"/>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Roaming</a:t>
              </a:r>
              <a:endParaRPr sz="1000" b="1" dirty="0">
                <a:solidFill>
                  <a:schemeClr val="bg1"/>
                </a:solidFill>
                <a:latin typeface="Arial"/>
                <a:ea typeface="Proxima Nova" charset="0"/>
                <a:cs typeface="Arial"/>
              </a:endParaRPr>
            </a:p>
          </p:txBody>
        </p:sp>
        <p:pic>
          <p:nvPicPr>
            <p:cNvPr id="40" name="Picture 39"/>
            <p:cNvPicPr>
              <a:picLocks noChangeAspect="1"/>
            </p:cNvPicPr>
            <p:nvPr/>
          </p:nvPicPr>
          <p:blipFill rotWithShape="1">
            <a:blip r:embed="rId7" cstate="email">
              <a:extLst>
                <a:ext uri="{28A0092B-C50C-407E-A947-70E740481C1C}">
                  <a14:useLocalDpi xmlns:a14="http://schemas.microsoft.com/office/drawing/2010/main"/>
                </a:ext>
              </a:extLst>
            </a:blip>
            <a:srcRect l="19320" t="19320" r="19320" b="19320"/>
            <a:stretch/>
          </p:blipFill>
          <p:spPr>
            <a:xfrm>
              <a:off x="6470419" y="1868307"/>
              <a:ext cx="709138" cy="709138"/>
            </a:xfrm>
            <a:prstGeom prst="rect">
              <a:avLst/>
            </a:prstGeom>
          </p:spPr>
        </p:pic>
      </p:grpSp>
      <p:grpSp>
        <p:nvGrpSpPr>
          <p:cNvPr id="41" name="Group 40"/>
          <p:cNvGrpSpPr/>
          <p:nvPr/>
        </p:nvGrpSpPr>
        <p:grpSpPr>
          <a:xfrm>
            <a:off x="7629714" y="1155485"/>
            <a:ext cx="1253066" cy="1253066"/>
            <a:chOff x="7629714" y="3149597"/>
            <a:chExt cx="1253066" cy="1253066"/>
          </a:xfrm>
        </p:grpSpPr>
        <p:sp>
          <p:nvSpPr>
            <p:cNvPr id="42" name="Oval 41"/>
            <p:cNvSpPr/>
            <p:nvPr/>
          </p:nvSpPr>
          <p:spPr>
            <a:xfrm>
              <a:off x="7629714" y="3149597"/>
              <a:ext cx="1253066" cy="12530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43" name="Shape 210"/>
            <p:cNvSpPr/>
            <p:nvPr/>
          </p:nvSpPr>
          <p:spPr>
            <a:xfrm>
              <a:off x="7629714" y="4018619"/>
              <a:ext cx="1253066" cy="26075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smtClean="0">
                  <a:solidFill>
                    <a:schemeClr val="bg1"/>
                  </a:solidFill>
                  <a:latin typeface="Arial"/>
                  <a:ea typeface="Proxima Nova" charset="0"/>
                  <a:cs typeface="Arial"/>
                </a:rPr>
                <a:t>Multiple </a:t>
              </a:r>
            </a:p>
            <a:p>
              <a:pPr lvl="0" algn="ctr">
                <a:lnSpc>
                  <a:spcPts val="1000"/>
                </a:lnSpc>
                <a:defRPr sz="1800"/>
              </a:pPr>
              <a:r>
                <a:rPr lang="en-US" sz="1000" b="1" dirty="0" smtClean="0">
                  <a:solidFill>
                    <a:schemeClr val="bg1"/>
                  </a:solidFill>
                  <a:latin typeface="Arial"/>
                  <a:ea typeface="Proxima Nova" charset="0"/>
                  <a:cs typeface="Arial"/>
                </a:rPr>
                <a:t>devices</a:t>
              </a:r>
              <a:endParaRPr sz="1000" b="1" dirty="0">
                <a:solidFill>
                  <a:schemeClr val="bg1"/>
                </a:solidFill>
                <a:latin typeface="Arial"/>
                <a:ea typeface="Proxima Nova" charset="0"/>
                <a:cs typeface="Arial"/>
              </a:endParaRPr>
            </a:p>
          </p:txBody>
        </p:sp>
        <p:pic>
          <p:nvPicPr>
            <p:cNvPr id="44" name="Picture 43"/>
            <p:cNvPicPr>
              <a:picLocks noChangeAspect="1"/>
            </p:cNvPicPr>
            <p:nvPr/>
          </p:nvPicPr>
          <p:blipFill rotWithShape="1">
            <a:blip r:embed="rId8" cstate="email">
              <a:extLst>
                <a:ext uri="{28A0092B-C50C-407E-A947-70E740481C1C}">
                  <a14:useLocalDpi xmlns:a14="http://schemas.microsoft.com/office/drawing/2010/main"/>
                </a:ext>
              </a:extLst>
            </a:blip>
            <a:srcRect l="10217" t="23662" r="10217" b="23662"/>
            <a:stretch/>
          </p:blipFill>
          <p:spPr>
            <a:xfrm>
              <a:off x="7786612" y="3380500"/>
              <a:ext cx="919548" cy="608772"/>
            </a:xfrm>
            <a:prstGeom prst="rect">
              <a:avLst/>
            </a:prstGeom>
          </p:spPr>
        </p:pic>
      </p:grpSp>
      <p:sp>
        <p:nvSpPr>
          <p:cNvPr id="50" name="TextBox 49"/>
          <p:cNvSpPr txBox="1"/>
          <p:nvPr/>
        </p:nvSpPr>
        <p:spPr>
          <a:xfrm>
            <a:off x="1877282" y="2558464"/>
            <a:ext cx="1359589" cy="784830"/>
          </a:xfrm>
          <a:prstGeom prst="rect">
            <a:avLst/>
          </a:prstGeom>
          <a:noFill/>
        </p:spPr>
        <p:txBody>
          <a:bodyPr wrap="square" lIns="0" tIns="0" rIns="0" bIns="45720" rtlCol="0">
            <a:spAutoFit/>
          </a:bodyPr>
          <a:lstStyle/>
          <a:p>
            <a:r>
              <a:rPr lang="en-US" sz="1200" dirty="0">
                <a:solidFill>
                  <a:schemeClr val="bg1">
                    <a:lumMod val="85000"/>
                  </a:schemeClr>
                </a:solidFill>
                <a:latin typeface="Arial"/>
                <a:cs typeface="Arial"/>
              </a:rPr>
              <a:t>Requires credit card, which is stuck in the overhead bin until </a:t>
            </a:r>
            <a:r>
              <a:rPr lang="en-US" sz="1200" dirty="0" smtClean="0">
                <a:solidFill>
                  <a:schemeClr val="bg1">
                    <a:lumMod val="85000"/>
                  </a:schemeClr>
                </a:solidFill>
                <a:latin typeface="Arial"/>
                <a:cs typeface="Arial"/>
              </a:rPr>
              <a:t>36k </a:t>
            </a:r>
            <a:r>
              <a:rPr lang="en-US" sz="1200" dirty="0">
                <a:solidFill>
                  <a:schemeClr val="bg1">
                    <a:lumMod val="85000"/>
                  </a:schemeClr>
                </a:solidFill>
                <a:latin typeface="Arial"/>
                <a:cs typeface="Arial"/>
              </a:rPr>
              <a:t>feet</a:t>
            </a:r>
          </a:p>
        </p:txBody>
      </p:sp>
      <p:sp>
        <p:nvSpPr>
          <p:cNvPr id="51" name="TextBox 50"/>
          <p:cNvSpPr txBox="1"/>
          <p:nvPr/>
        </p:nvSpPr>
        <p:spPr>
          <a:xfrm>
            <a:off x="3347280" y="2558464"/>
            <a:ext cx="1250370" cy="784830"/>
          </a:xfrm>
          <a:prstGeom prst="rect">
            <a:avLst/>
          </a:prstGeom>
          <a:noFill/>
        </p:spPr>
        <p:txBody>
          <a:bodyPr wrap="square" lIns="0" tIns="0" rIns="0" bIns="45720" rtlCol="0">
            <a:spAutoFit/>
          </a:bodyPr>
          <a:lstStyle/>
          <a:p>
            <a:r>
              <a:rPr lang="en-US" sz="1200" dirty="0">
                <a:solidFill>
                  <a:schemeClr val="bg1">
                    <a:lumMod val="85000"/>
                  </a:schemeClr>
                </a:solidFill>
                <a:latin typeface="Arial"/>
                <a:cs typeface="Arial"/>
              </a:rPr>
              <a:t>Takes effort to find, is often slow, and introduces security</a:t>
            </a:r>
            <a:r>
              <a:rPr lang="en-US" sz="1200" b="1" dirty="0">
                <a:solidFill>
                  <a:schemeClr val="bg1">
                    <a:lumMod val="85000"/>
                  </a:schemeClr>
                </a:solidFill>
                <a:latin typeface="Arial"/>
                <a:cs typeface="Arial"/>
              </a:rPr>
              <a:t> </a:t>
            </a:r>
            <a:r>
              <a:rPr lang="en-US" sz="1200" dirty="0">
                <a:solidFill>
                  <a:schemeClr val="bg1">
                    <a:lumMod val="85000"/>
                  </a:schemeClr>
                </a:solidFill>
                <a:latin typeface="Arial"/>
                <a:cs typeface="Arial"/>
              </a:rPr>
              <a:t>risks</a:t>
            </a:r>
          </a:p>
        </p:txBody>
      </p:sp>
      <p:sp>
        <p:nvSpPr>
          <p:cNvPr id="52" name="TextBox 51"/>
          <p:cNvSpPr txBox="1"/>
          <p:nvPr/>
        </p:nvSpPr>
        <p:spPr>
          <a:xfrm>
            <a:off x="4728541" y="2558464"/>
            <a:ext cx="1338805" cy="784830"/>
          </a:xfrm>
          <a:prstGeom prst="rect">
            <a:avLst/>
          </a:prstGeom>
          <a:noFill/>
        </p:spPr>
        <p:txBody>
          <a:bodyPr wrap="square" lIns="0" tIns="0" rIns="0" bIns="45720" rtlCol="0">
            <a:spAutoFit/>
          </a:bodyPr>
          <a:lstStyle/>
          <a:p>
            <a:r>
              <a:rPr lang="en-US" sz="1200" dirty="0">
                <a:solidFill>
                  <a:schemeClr val="bg1">
                    <a:lumMod val="85000"/>
                  </a:schemeClr>
                </a:solidFill>
                <a:latin typeface="Arial"/>
                <a:cs typeface="Arial"/>
              </a:rPr>
              <a:t>Must search through network IDs to find an available network</a:t>
            </a:r>
          </a:p>
        </p:txBody>
      </p:sp>
      <p:sp>
        <p:nvSpPr>
          <p:cNvPr id="53" name="TextBox 52"/>
          <p:cNvSpPr txBox="1"/>
          <p:nvPr/>
        </p:nvSpPr>
        <p:spPr>
          <a:xfrm>
            <a:off x="6170808" y="2558464"/>
            <a:ext cx="1378374" cy="784830"/>
          </a:xfrm>
          <a:prstGeom prst="rect">
            <a:avLst/>
          </a:prstGeom>
          <a:noFill/>
        </p:spPr>
        <p:txBody>
          <a:bodyPr wrap="square" lIns="0" tIns="0" rIns="0" bIns="45720" rtlCol="0">
            <a:spAutoFit/>
          </a:bodyPr>
          <a:lstStyle/>
          <a:p>
            <a:r>
              <a:rPr lang="en-US" sz="1200" dirty="0">
                <a:solidFill>
                  <a:schemeClr val="bg1">
                    <a:lumMod val="85000"/>
                  </a:schemeClr>
                </a:solidFill>
                <a:latin typeface="Arial"/>
                <a:cs typeface="Arial"/>
              </a:rPr>
              <a:t>Incurs cellular roaming fees and/or </a:t>
            </a:r>
            <a:r>
              <a:rPr lang="en-US" sz="1200" dirty="0" smtClean="0">
                <a:solidFill>
                  <a:schemeClr val="bg1">
                    <a:lumMod val="85000"/>
                  </a:schemeClr>
                </a:solidFill>
                <a:latin typeface="Arial"/>
                <a:cs typeface="Arial"/>
              </a:rPr>
              <a:t>foreign </a:t>
            </a:r>
            <a:r>
              <a:rPr lang="en-US" sz="1200" dirty="0">
                <a:solidFill>
                  <a:schemeClr val="bg1">
                    <a:lumMod val="85000"/>
                  </a:schemeClr>
                </a:solidFill>
                <a:latin typeface="Arial"/>
                <a:cs typeface="Arial"/>
              </a:rPr>
              <a:t>language Wi-Fi login screens</a:t>
            </a:r>
          </a:p>
        </p:txBody>
      </p:sp>
      <p:sp>
        <p:nvSpPr>
          <p:cNvPr id="54" name="TextBox 53"/>
          <p:cNvSpPr txBox="1"/>
          <p:nvPr/>
        </p:nvSpPr>
        <p:spPr>
          <a:xfrm>
            <a:off x="7721595" y="2558464"/>
            <a:ext cx="1139152" cy="784830"/>
          </a:xfrm>
          <a:prstGeom prst="rect">
            <a:avLst/>
          </a:prstGeom>
          <a:noFill/>
        </p:spPr>
        <p:txBody>
          <a:bodyPr wrap="square" lIns="0" tIns="0" rIns="0" bIns="45720" rtlCol="0">
            <a:spAutoFit/>
          </a:bodyPr>
          <a:lstStyle/>
          <a:p>
            <a:r>
              <a:rPr lang="en-US" sz="1200" dirty="0" smtClean="0">
                <a:solidFill>
                  <a:schemeClr val="bg1">
                    <a:lumMod val="85000"/>
                  </a:schemeClr>
                </a:solidFill>
                <a:latin typeface="Arial"/>
                <a:cs typeface="Arial"/>
              </a:rPr>
              <a:t>3G</a:t>
            </a:r>
            <a:r>
              <a:rPr lang="en-US" sz="1200" dirty="0">
                <a:solidFill>
                  <a:schemeClr val="bg1">
                    <a:lumMod val="85000"/>
                  </a:schemeClr>
                </a:solidFill>
                <a:latin typeface="Arial"/>
                <a:cs typeface="Arial"/>
              </a:rPr>
              <a:t>/4G limits the options for </a:t>
            </a:r>
            <a:r>
              <a:rPr lang="en-US" sz="1200" dirty="0" smtClean="0">
                <a:solidFill>
                  <a:schemeClr val="bg1">
                    <a:lumMod val="85000"/>
                  </a:schemeClr>
                </a:solidFill>
                <a:latin typeface="Arial"/>
                <a:cs typeface="Arial"/>
              </a:rPr>
              <a:t>use of multiple devices</a:t>
            </a:r>
          </a:p>
        </p:txBody>
      </p:sp>
      <p:sp>
        <p:nvSpPr>
          <p:cNvPr id="45" name="TextBox 44"/>
          <p:cNvSpPr txBox="1"/>
          <p:nvPr/>
        </p:nvSpPr>
        <p:spPr>
          <a:xfrm>
            <a:off x="412240" y="3602515"/>
            <a:ext cx="1162238" cy="784830"/>
          </a:xfrm>
          <a:prstGeom prst="rect">
            <a:avLst/>
          </a:prstGeom>
          <a:noFill/>
        </p:spPr>
        <p:txBody>
          <a:bodyPr wrap="square" lIns="0" tIns="0" rIns="0" bIns="45720" rtlCol="0">
            <a:spAutoFit/>
          </a:bodyPr>
          <a:lstStyle/>
          <a:p>
            <a:r>
              <a:rPr lang="en-US" sz="1200" dirty="0" smtClean="0">
                <a:solidFill>
                  <a:srgbClr val="5A5A5A"/>
                </a:solidFill>
                <a:latin typeface="Arial"/>
                <a:cs typeface="Arial"/>
              </a:rPr>
              <a:t>Gate </a:t>
            </a:r>
            <a:r>
              <a:rPr lang="en-US" sz="1200" dirty="0">
                <a:solidFill>
                  <a:srgbClr val="5A5A5A"/>
                </a:solidFill>
                <a:latin typeface="Arial"/>
                <a:cs typeface="Arial"/>
              </a:rPr>
              <a:t>to gate connectivity </a:t>
            </a:r>
            <a:r>
              <a:rPr lang="en-US" sz="1200" dirty="0" smtClean="0">
                <a:solidFill>
                  <a:srgbClr val="5A5A5A"/>
                </a:solidFill>
                <a:latin typeface="Arial"/>
                <a:cs typeface="Arial"/>
              </a:rPr>
              <a:t>with a </a:t>
            </a:r>
            <a:r>
              <a:rPr lang="en-US" sz="1200" dirty="0">
                <a:solidFill>
                  <a:srgbClr val="5A5A5A"/>
                </a:solidFill>
                <a:latin typeface="Arial"/>
                <a:cs typeface="Arial"/>
              </a:rPr>
              <a:t>consistent </a:t>
            </a:r>
            <a:r>
              <a:rPr lang="en-US" sz="1200" dirty="0" smtClean="0">
                <a:solidFill>
                  <a:srgbClr val="5A5A5A"/>
                </a:solidFill>
                <a:latin typeface="Arial"/>
                <a:cs typeface="Arial"/>
              </a:rPr>
              <a:t/>
            </a:r>
            <a:br>
              <a:rPr lang="en-US" sz="1200" dirty="0" smtClean="0">
                <a:solidFill>
                  <a:srgbClr val="5A5A5A"/>
                </a:solidFill>
                <a:latin typeface="Arial"/>
                <a:cs typeface="Arial"/>
              </a:rPr>
            </a:br>
            <a:r>
              <a:rPr lang="en-US" sz="1200" dirty="0" smtClean="0">
                <a:solidFill>
                  <a:srgbClr val="5A5A5A"/>
                </a:solidFill>
                <a:latin typeface="Arial"/>
                <a:cs typeface="Arial"/>
              </a:rPr>
              <a:t>user </a:t>
            </a:r>
            <a:r>
              <a:rPr lang="en-US" sz="1200" dirty="0">
                <a:solidFill>
                  <a:srgbClr val="5A5A5A"/>
                </a:solidFill>
                <a:latin typeface="Arial"/>
                <a:cs typeface="Arial"/>
              </a:rPr>
              <a:t>experience</a:t>
            </a:r>
          </a:p>
        </p:txBody>
      </p:sp>
      <p:sp>
        <p:nvSpPr>
          <p:cNvPr id="46" name="TextBox 45"/>
          <p:cNvSpPr txBox="1"/>
          <p:nvPr/>
        </p:nvSpPr>
        <p:spPr>
          <a:xfrm>
            <a:off x="1877283" y="3602515"/>
            <a:ext cx="1303612" cy="784830"/>
          </a:xfrm>
          <a:prstGeom prst="rect">
            <a:avLst/>
          </a:prstGeom>
          <a:noFill/>
        </p:spPr>
        <p:txBody>
          <a:bodyPr wrap="square" lIns="0" tIns="0" rIns="0" bIns="45720" rtlCol="0">
            <a:spAutoFit/>
          </a:bodyPr>
          <a:lstStyle/>
          <a:p>
            <a:r>
              <a:rPr lang="en-US" sz="1200" dirty="0" smtClean="0">
                <a:solidFill>
                  <a:srgbClr val="5A5A5A"/>
                </a:solidFill>
                <a:latin typeface="Arial"/>
                <a:cs typeface="Arial"/>
              </a:rPr>
              <a:t>Ability to connect </a:t>
            </a:r>
            <a:r>
              <a:rPr lang="en-US" sz="1200" dirty="0">
                <a:solidFill>
                  <a:srgbClr val="5A5A5A"/>
                </a:solidFill>
                <a:latin typeface="Arial"/>
                <a:cs typeface="Arial"/>
              </a:rPr>
              <a:t>without a credit card </a:t>
            </a:r>
            <a:r>
              <a:rPr lang="en-US" sz="1200" dirty="0" smtClean="0">
                <a:solidFill>
                  <a:srgbClr val="5A5A5A"/>
                </a:solidFill>
                <a:latin typeface="Arial"/>
                <a:cs typeface="Arial"/>
              </a:rPr>
              <a:t>starting at </a:t>
            </a:r>
            <a:br>
              <a:rPr lang="en-US" sz="1200" dirty="0" smtClean="0">
                <a:solidFill>
                  <a:srgbClr val="5A5A5A"/>
                </a:solidFill>
                <a:latin typeface="Arial"/>
                <a:cs typeface="Arial"/>
              </a:rPr>
            </a:br>
            <a:r>
              <a:rPr lang="en-US" sz="1200" dirty="0" smtClean="0">
                <a:solidFill>
                  <a:srgbClr val="5A5A5A"/>
                </a:solidFill>
                <a:latin typeface="Arial"/>
                <a:cs typeface="Arial"/>
              </a:rPr>
              <a:t>10k feet</a:t>
            </a:r>
            <a:endParaRPr lang="en-US" sz="1200" dirty="0">
              <a:solidFill>
                <a:srgbClr val="5A5A5A"/>
              </a:solidFill>
              <a:latin typeface="Arial"/>
              <a:cs typeface="Arial"/>
            </a:endParaRPr>
          </a:p>
        </p:txBody>
      </p:sp>
      <p:sp>
        <p:nvSpPr>
          <p:cNvPr id="47" name="TextBox 46"/>
          <p:cNvSpPr txBox="1"/>
          <p:nvPr/>
        </p:nvSpPr>
        <p:spPr>
          <a:xfrm>
            <a:off x="3347280" y="3602515"/>
            <a:ext cx="1250370" cy="784830"/>
          </a:xfrm>
          <a:prstGeom prst="rect">
            <a:avLst/>
          </a:prstGeom>
          <a:noFill/>
        </p:spPr>
        <p:txBody>
          <a:bodyPr wrap="square" lIns="0" tIns="0" rIns="0" bIns="45720" rtlCol="0">
            <a:spAutoFit/>
          </a:bodyPr>
          <a:lstStyle/>
          <a:p>
            <a:r>
              <a:rPr lang="en-US" sz="1200" dirty="0">
                <a:solidFill>
                  <a:srgbClr val="5A5A5A"/>
                </a:solidFill>
                <a:latin typeface="Arial"/>
                <a:cs typeface="Arial"/>
              </a:rPr>
              <a:t>Access high quality networks securely with </a:t>
            </a:r>
            <a:r>
              <a:rPr lang="en-US" sz="1200" dirty="0" smtClean="0">
                <a:solidFill>
                  <a:srgbClr val="5A5A5A"/>
                </a:solidFill>
                <a:latin typeface="Arial"/>
                <a:cs typeface="Arial"/>
              </a:rPr>
              <a:t/>
            </a:r>
            <a:br>
              <a:rPr lang="en-US" sz="1200" dirty="0" smtClean="0">
                <a:solidFill>
                  <a:srgbClr val="5A5A5A"/>
                </a:solidFill>
                <a:latin typeface="Arial"/>
                <a:cs typeface="Arial"/>
              </a:rPr>
            </a:br>
            <a:r>
              <a:rPr lang="en-US" sz="1200" dirty="0" smtClean="0">
                <a:solidFill>
                  <a:srgbClr val="5A5A5A"/>
                </a:solidFill>
                <a:latin typeface="Arial"/>
                <a:cs typeface="Arial"/>
              </a:rPr>
              <a:t>Last </a:t>
            </a:r>
            <a:r>
              <a:rPr lang="en-US" sz="1200" dirty="0">
                <a:solidFill>
                  <a:srgbClr val="5A5A5A"/>
                </a:solidFill>
                <a:latin typeface="Arial"/>
                <a:cs typeface="Arial"/>
              </a:rPr>
              <a:t>Mile VPN</a:t>
            </a:r>
          </a:p>
        </p:txBody>
      </p:sp>
      <p:sp>
        <p:nvSpPr>
          <p:cNvPr id="48" name="TextBox 47"/>
          <p:cNvSpPr txBox="1"/>
          <p:nvPr/>
        </p:nvSpPr>
        <p:spPr>
          <a:xfrm>
            <a:off x="4717450" y="3602515"/>
            <a:ext cx="1144693" cy="784830"/>
          </a:xfrm>
          <a:prstGeom prst="rect">
            <a:avLst/>
          </a:prstGeom>
          <a:noFill/>
        </p:spPr>
        <p:txBody>
          <a:bodyPr wrap="square" lIns="0" tIns="0" rIns="0" bIns="45720" rtlCol="0">
            <a:spAutoFit/>
          </a:bodyPr>
          <a:lstStyle/>
          <a:p>
            <a:r>
              <a:rPr lang="en-US" sz="1200" dirty="0" smtClean="0">
                <a:solidFill>
                  <a:srgbClr val="5A5A5A"/>
                </a:solidFill>
                <a:latin typeface="Arial"/>
                <a:cs typeface="Arial"/>
              </a:rPr>
              <a:t>Seamlessly connect </a:t>
            </a:r>
            <a:r>
              <a:rPr lang="en-US" sz="1200" dirty="0">
                <a:solidFill>
                  <a:srgbClr val="5A5A5A"/>
                </a:solidFill>
                <a:latin typeface="Arial"/>
                <a:cs typeface="Arial"/>
              </a:rPr>
              <a:t>to the best hotspot </a:t>
            </a:r>
            <a:r>
              <a:rPr lang="en-US" sz="1200" dirty="0" smtClean="0">
                <a:solidFill>
                  <a:srgbClr val="5A5A5A"/>
                </a:solidFill>
                <a:latin typeface="Arial"/>
                <a:cs typeface="Arial"/>
              </a:rPr>
              <a:t/>
            </a:r>
            <a:br>
              <a:rPr lang="en-US" sz="1200" dirty="0" smtClean="0">
                <a:solidFill>
                  <a:srgbClr val="5A5A5A"/>
                </a:solidFill>
                <a:latin typeface="Arial"/>
                <a:cs typeface="Arial"/>
              </a:rPr>
            </a:br>
            <a:r>
              <a:rPr lang="en-US" sz="1200" dirty="0" smtClean="0">
                <a:solidFill>
                  <a:srgbClr val="5A5A5A"/>
                </a:solidFill>
                <a:latin typeface="Arial"/>
                <a:cs typeface="Arial"/>
              </a:rPr>
              <a:t>for </a:t>
            </a:r>
            <a:r>
              <a:rPr lang="en-US" sz="1200" dirty="0">
                <a:solidFill>
                  <a:srgbClr val="5A5A5A"/>
                </a:solidFill>
                <a:latin typeface="Arial"/>
                <a:cs typeface="Arial"/>
              </a:rPr>
              <a:t>your needs</a:t>
            </a:r>
          </a:p>
        </p:txBody>
      </p:sp>
      <p:sp>
        <p:nvSpPr>
          <p:cNvPr id="49" name="TextBox 48"/>
          <p:cNvSpPr txBox="1"/>
          <p:nvPr/>
        </p:nvSpPr>
        <p:spPr>
          <a:xfrm>
            <a:off x="6170808" y="3602515"/>
            <a:ext cx="1378374" cy="784830"/>
          </a:xfrm>
          <a:prstGeom prst="rect">
            <a:avLst/>
          </a:prstGeom>
          <a:noFill/>
        </p:spPr>
        <p:txBody>
          <a:bodyPr wrap="square" lIns="0" tIns="0" rIns="0" bIns="45720" rtlCol="0">
            <a:spAutoFit/>
          </a:bodyPr>
          <a:lstStyle/>
          <a:p>
            <a:r>
              <a:rPr lang="en-US" sz="1200" dirty="0">
                <a:solidFill>
                  <a:srgbClr val="5A5A5A"/>
                </a:solidFill>
                <a:latin typeface="Arial"/>
                <a:cs typeface="Arial"/>
              </a:rPr>
              <a:t>No need to </a:t>
            </a:r>
            <a:r>
              <a:rPr lang="en-US" sz="1200" dirty="0" smtClean="0">
                <a:solidFill>
                  <a:srgbClr val="5A5A5A"/>
                </a:solidFill>
                <a:latin typeface="Arial"/>
                <a:cs typeface="Arial"/>
              </a:rPr>
              <a:t>pay for premium services </a:t>
            </a:r>
            <a:br>
              <a:rPr lang="en-US" sz="1200" dirty="0" smtClean="0">
                <a:solidFill>
                  <a:srgbClr val="5A5A5A"/>
                </a:solidFill>
                <a:latin typeface="Arial"/>
                <a:cs typeface="Arial"/>
              </a:rPr>
            </a:br>
            <a:r>
              <a:rPr lang="en-US" sz="1200" dirty="0" smtClean="0">
                <a:solidFill>
                  <a:srgbClr val="5A5A5A"/>
                </a:solidFill>
                <a:latin typeface="Arial"/>
                <a:cs typeface="Arial"/>
              </a:rPr>
              <a:t>or </a:t>
            </a:r>
            <a:r>
              <a:rPr lang="en-US" sz="1200" dirty="0">
                <a:solidFill>
                  <a:srgbClr val="5A5A5A"/>
                </a:solidFill>
                <a:latin typeface="Arial"/>
                <a:cs typeface="Arial"/>
              </a:rPr>
              <a:t>decipher foreign language pages</a:t>
            </a:r>
          </a:p>
        </p:txBody>
      </p:sp>
      <p:sp>
        <p:nvSpPr>
          <p:cNvPr id="55" name="TextBox 54"/>
          <p:cNvSpPr txBox="1"/>
          <p:nvPr/>
        </p:nvSpPr>
        <p:spPr>
          <a:xfrm>
            <a:off x="7721595" y="3602515"/>
            <a:ext cx="1139152" cy="784830"/>
          </a:xfrm>
          <a:prstGeom prst="rect">
            <a:avLst/>
          </a:prstGeom>
          <a:noFill/>
        </p:spPr>
        <p:txBody>
          <a:bodyPr wrap="square" lIns="0" tIns="0" rIns="0" bIns="45720" rtlCol="0">
            <a:spAutoFit/>
          </a:bodyPr>
          <a:lstStyle/>
          <a:p>
            <a:r>
              <a:rPr lang="en-US" sz="1200" dirty="0">
                <a:solidFill>
                  <a:srgbClr val="5A5A5A"/>
                </a:solidFill>
                <a:latin typeface="Arial"/>
                <a:cs typeface="Arial"/>
              </a:rPr>
              <a:t>Stay connected regardless of </a:t>
            </a:r>
            <a:r>
              <a:rPr lang="en-US" sz="1200" dirty="0" smtClean="0">
                <a:solidFill>
                  <a:srgbClr val="5A5A5A"/>
                </a:solidFill>
                <a:latin typeface="Arial"/>
                <a:cs typeface="Arial"/>
              </a:rPr>
              <a:t>your device or mobile plan</a:t>
            </a:r>
            <a:endParaRPr lang="en-US" sz="1200" dirty="0">
              <a:solidFill>
                <a:srgbClr val="5A5A5A"/>
              </a:solidFill>
              <a:latin typeface="Arial"/>
              <a:cs typeface="Arial"/>
            </a:endParaRPr>
          </a:p>
        </p:txBody>
      </p:sp>
    </p:spTree>
    <p:extLst>
      <p:ext uri="{BB962C8B-B14F-4D97-AF65-F5344CB8AC3E}">
        <p14:creationId xmlns:p14="http://schemas.microsoft.com/office/powerpoint/2010/main" val="119703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Our App, or Put Our Capabilities in Yours</a:t>
            </a:r>
          </a:p>
        </p:txBody>
      </p:sp>
      <p:sp>
        <p:nvSpPr>
          <p:cNvPr id="3" name="Text Placeholder 2"/>
          <p:cNvSpPr>
            <a:spLocks noGrp="1"/>
          </p:cNvSpPr>
          <p:nvPr>
            <p:ph type="body" idx="1"/>
          </p:nvPr>
        </p:nvSpPr>
        <p:spPr/>
        <p:txBody>
          <a:bodyPr/>
          <a:lstStyle/>
          <a:p>
            <a:pPr lvl="0"/>
            <a:r>
              <a:rPr lang="en-US" dirty="0"/>
              <a:t>New Software Development Kit integrates </a:t>
            </a:r>
            <a:r>
              <a:rPr lang="en-US" dirty="0" smtClean="0"/>
              <a:t/>
            </a:r>
            <a:br>
              <a:rPr lang="en-US" dirty="0" smtClean="0"/>
            </a:br>
            <a:r>
              <a:rPr lang="en-US" dirty="0" err="1" smtClean="0"/>
              <a:t>iPass</a:t>
            </a:r>
            <a:r>
              <a:rPr lang="en-US" dirty="0" smtClean="0"/>
              <a:t> </a:t>
            </a:r>
            <a:r>
              <a:rPr lang="en-US" dirty="0"/>
              <a:t>connectivity into your platform</a:t>
            </a:r>
          </a:p>
        </p:txBody>
      </p:sp>
      <p:sp>
        <p:nvSpPr>
          <p:cNvPr id="4" name="Content Placeholder 3"/>
          <p:cNvSpPr>
            <a:spLocks noGrp="1"/>
          </p:cNvSpPr>
          <p:nvPr>
            <p:ph sz="half" idx="2"/>
          </p:nvPr>
        </p:nvSpPr>
        <p:spPr/>
        <p:txBody>
          <a:bodyPr/>
          <a:lstStyle/>
          <a:p>
            <a:r>
              <a:rPr lang="en-US" dirty="0"/>
              <a:t>Access to iPass API’s supporting intelligent connection, authentication, provisioning </a:t>
            </a:r>
          </a:p>
          <a:p>
            <a:r>
              <a:rPr lang="en-US" dirty="0"/>
              <a:t>Supported </a:t>
            </a:r>
            <a:r>
              <a:rPr lang="en-US" dirty="0" smtClean="0"/>
              <a:t>Platforms: iOS and Android</a:t>
            </a:r>
            <a:endParaRPr lang="en-US" dirty="0"/>
          </a:p>
        </p:txBody>
      </p:sp>
      <p:sp>
        <p:nvSpPr>
          <p:cNvPr id="5" name="Slide Number Placeholder 4"/>
          <p:cNvSpPr>
            <a:spLocks noGrp="1"/>
          </p:cNvSpPr>
          <p:nvPr>
            <p:ph type="sldNum" sz="quarter" idx="12"/>
          </p:nvPr>
        </p:nvSpPr>
        <p:spPr/>
        <p:txBody>
          <a:bodyPr/>
          <a:lstStyle/>
          <a:p>
            <a:fld id="{9378A6DB-5A0A-5845-9AB3-EA012823A32C}" type="slidenum">
              <a:rPr lang="en-US" smtClean="0">
                <a:latin typeface="Arial"/>
                <a:cs typeface="Arial"/>
              </a:rPr>
              <a:pPr/>
              <a:t>23</a:t>
            </a:fld>
            <a:endParaRPr lang="en-US" dirty="0">
              <a:latin typeface="Arial"/>
              <a:cs typeface="Arial"/>
            </a:endParaRPr>
          </a:p>
        </p:txBody>
      </p:sp>
      <p:grpSp>
        <p:nvGrpSpPr>
          <p:cNvPr id="6" name="Group 5"/>
          <p:cNvGrpSpPr/>
          <p:nvPr/>
        </p:nvGrpSpPr>
        <p:grpSpPr>
          <a:xfrm>
            <a:off x="3405309" y="3402336"/>
            <a:ext cx="2351134" cy="1741167"/>
            <a:chOff x="3405309" y="3402336"/>
            <a:chExt cx="2351134" cy="1741167"/>
          </a:xfrm>
        </p:grpSpPr>
        <p:pic>
          <p:nvPicPr>
            <p:cNvPr id="7" name="Picture 6" descr="iPhone6_PF_White-Slvr.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05309" y="3402336"/>
              <a:ext cx="2351134" cy="1741167"/>
            </a:xfrm>
            <a:prstGeom prst="rect">
              <a:avLst/>
            </a:prstGeom>
          </p:spPr>
        </p:pic>
        <p:sp>
          <p:nvSpPr>
            <p:cNvPr id="8" name="Shape 674"/>
            <p:cNvSpPr/>
            <p:nvPr/>
          </p:nvSpPr>
          <p:spPr>
            <a:xfrm>
              <a:off x="3598333" y="3996267"/>
              <a:ext cx="1964267" cy="1147236"/>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Arial"/>
                <a:cs typeface="Arial"/>
              </a:endParaRPr>
            </a:p>
          </p:txBody>
        </p:sp>
      </p:grpSp>
      <p:sp>
        <p:nvSpPr>
          <p:cNvPr id="9" name="Rectangle 8"/>
          <p:cNvSpPr/>
          <p:nvPr/>
        </p:nvSpPr>
        <p:spPr>
          <a:xfrm>
            <a:off x="4064001" y="4385733"/>
            <a:ext cx="1024100" cy="491067"/>
          </a:xfrm>
          <a:prstGeom prst="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lumMod val="75000"/>
                  </a:schemeClr>
                </a:solidFill>
                <a:latin typeface="Arial"/>
                <a:cs typeface="Arial"/>
              </a:rPr>
              <a:t>Insert </a:t>
            </a:r>
            <a:br>
              <a:rPr lang="en-US" sz="1200" dirty="0" smtClean="0">
                <a:solidFill>
                  <a:schemeClr val="bg1">
                    <a:lumMod val="75000"/>
                  </a:schemeClr>
                </a:solidFill>
                <a:latin typeface="Arial"/>
                <a:cs typeface="Arial"/>
              </a:rPr>
            </a:br>
            <a:r>
              <a:rPr lang="en-US" sz="1200" dirty="0" smtClean="0">
                <a:solidFill>
                  <a:schemeClr val="bg1">
                    <a:lumMod val="75000"/>
                  </a:schemeClr>
                </a:solidFill>
                <a:latin typeface="Arial"/>
                <a:cs typeface="Arial"/>
              </a:rPr>
              <a:t>client logo</a:t>
            </a:r>
            <a:endParaRPr lang="en-US" sz="1200" dirty="0">
              <a:solidFill>
                <a:schemeClr val="bg1">
                  <a:lumMod val="75000"/>
                </a:schemeClr>
              </a:solidFill>
              <a:latin typeface="Arial"/>
              <a:cs typeface="Arial"/>
            </a:endParaRPr>
          </a:p>
        </p:txBody>
      </p:sp>
    </p:spTree>
    <p:extLst>
      <p:ext uri="{BB962C8B-B14F-4D97-AF65-F5344CB8AC3E}">
        <p14:creationId xmlns:p14="http://schemas.microsoft.com/office/powerpoint/2010/main" val="27569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3037661" y="4080830"/>
            <a:ext cx="897099" cy="317567"/>
          </a:xfrm>
          <a:prstGeom prst="rect">
            <a:avLst/>
          </a:prstGeom>
          <a:ln>
            <a:noFill/>
          </a:ln>
        </p:spPr>
      </p:pic>
      <p:pic>
        <p:nvPicPr>
          <p:cNvPr id="41" name="Picture 40"/>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6140182" y="3459890"/>
            <a:ext cx="758930" cy="325866"/>
          </a:xfrm>
          <a:prstGeom prst="rect">
            <a:avLst/>
          </a:prstGeom>
          <a:ln>
            <a:noFill/>
          </a:ln>
        </p:spPr>
      </p:pic>
      <p:pic>
        <p:nvPicPr>
          <p:cNvPr id="42" name="Picture 41"/>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2233561" y="4543778"/>
            <a:ext cx="1109757" cy="219177"/>
          </a:xfrm>
          <a:prstGeom prst="rect">
            <a:avLst/>
          </a:prstGeom>
          <a:ln>
            <a:noFill/>
          </a:ln>
        </p:spPr>
      </p:pic>
      <p:pic>
        <p:nvPicPr>
          <p:cNvPr id="48" name="Picture 47"/>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5973370" y="3987111"/>
            <a:ext cx="925742" cy="358562"/>
          </a:xfrm>
          <a:prstGeom prst="rect">
            <a:avLst/>
          </a:prstGeom>
          <a:ln>
            <a:noFill/>
          </a:ln>
        </p:spPr>
      </p:pic>
      <p:pic>
        <p:nvPicPr>
          <p:cNvPr id="49" name="Picture 48"/>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8081788" y="3392161"/>
            <a:ext cx="461324" cy="461324"/>
          </a:xfrm>
          <a:prstGeom prst="rect">
            <a:avLst/>
          </a:prstGeom>
          <a:ln>
            <a:noFill/>
          </a:ln>
        </p:spPr>
      </p:pic>
      <p:sp>
        <p:nvSpPr>
          <p:cNvPr id="14" name="Rectangle 13"/>
          <p:cNvSpPr/>
          <p:nvPr/>
        </p:nvSpPr>
        <p:spPr>
          <a:xfrm>
            <a:off x="8170902" y="4543778"/>
            <a:ext cx="973098" cy="5136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rmAutofit fontScale="90000"/>
          </a:bodyPr>
          <a:lstStyle/>
          <a:p>
            <a:r>
              <a:rPr lang="en-US" dirty="0" smtClean="0"/>
              <a:t>Trusted by Hundreds of Customers</a:t>
            </a:r>
            <a:endParaRPr lang="en-US" dirty="0"/>
          </a:p>
        </p:txBody>
      </p:sp>
      <p:pic>
        <p:nvPicPr>
          <p:cNvPr id="63" name="Picture 62" descr="Screen Shot 2016-03-15 at 5.52.31 PM.png"/>
          <p:cNvPicPr>
            <a:picLocks noChangeAspect="1"/>
          </p:cNvPicPr>
          <p:nvPr/>
        </p:nvPicPr>
        <p:blipFill>
          <a:blip r:embed="rId8" cstate="email">
            <a:grayscl/>
            <a:extLst>
              <a:ext uri="{28A0092B-C50C-407E-A947-70E740481C1C}">
                <a14:useLocalDpi xmlns:a14="http://schemas.microsoft.com/office/drawing/2010/main"/>
              </a:ext>
            </a:extLst>
          </a:blip>
          <a:stretch>
            <a:fillRect/>
          </a:stretch>
        </p:blipFill>
        <p:spPr>
          <a:xfrm>
            <a:off x="7357735" y="3983593"/>
            <a:ext cx="635554" cy="247757"/>
          </a:xfrm>
          <a:prstGeom prst="rect">
            <a:avLst/>
          </a:prstGeom>
        </p:spPr>
      </p:pic>
      <p:pic>
        <p:nvPicPr>
          <p:cNvPr id="64" name="Picture 63" descr="Screen Shot 2016-03-15 at 5.53.02 PM.png"/>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1371587" y="3484101"/>
            <a:ext cx="645195" cy="322596"/>
          </a:xfrm>
          <a:prstGeom prst="rect">
            <a:avLst/>
          </a:prstGeom>
        </p:spPr>
      </p:pic>
      <p:pic>
        <p:nvPicPr>
          <p:cNvPr id="68" name="Picture 67" descr="Screen Shot 2016-03-15 at 5.54.02 PM.png"/>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5238696" y="4033689"/>
            <a:ext cx="331048" cy="571810"/>
          </a:xfrm>
          <a:prstGeom prst="rect">
            <a:avLst/>
          </a:prstGeom>
        </p:spPr>
      </p:pic>
      <p:pic>
        <p:nvPicPr>
          <p:cNvPr id="69" name="Picture 68"/>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6623601" y="4491402"/>
            <a:ext cx="972686" cy="200425"/>
          </a:xfrm>
          <a:prstGeom prst="rect">
            <a:avLst/>
          </a:prstGeom>
        </p:spPr>
      </p:pic>
      <p:pic>
        <p:nvPicPr>
          <p:cNvPr id="70" name="Picture 69" descr="PastedGraphic-3.pdf"/>
          <p:cNvPicPr>
            <a:picLocks noChangeAspect="1"/>
          </p:cNvPicPr>
          <p:nvPr/>
        </p:nvPicPr>
        <p:blipFill>
          <a:blip r:embed="rId12" cstate="email">
            <a:grayscl/>
            <a:extLst>
              <a:ext uri="{28A0092B-C50C-407E-A947-70E740481C1C}">
                <a14:useLocalDpi xmlns:a14="http://schemas.microsoft.com/office/drawing/2010/main"/>
              </a:ext>
            </a:extLst>
          </a:blip>
          <a:stretch>
            <a:fillRect/>
          </a:stretch>
        </p:blipFill>
        <p:spPr>
          <a:xfrm>
            <a:off x="7214939" y="3108992"/>
            <a:ext cx="623687" cy="566337"/>
          </a:xfrm>
          <a:prstGeom prst="rect">
            <a:avLst/>
          </a:prstGeom>
        </p:spPr>
      </p:pic>
      <p:pic>
        <p:nvPicPr>
          <p:cNvPr id="71" name="Picture 70" descr="PastedGraphic-4.pdf"/>
          <p:cNvPicPr>
            <a:picLocks noChangeAspect="1"/>
          </p:cNvPicPr>
          <p:nvPr/>
        </p:nvPicPr>
        <p:blipFill>
          <a:blip r:embed="rId13" cstate="email">
            <a:grayscl/>
            <a:extLst>
              <a:ext uri="{28A0092B-C50C-407E-A947-70E740481C1C}">
                <a14:useLocalDpi xmlns:a14="http://schemas.microsoft.com/office/drawing/2010/main"/>
              </a:ext>
            </a:extLst>
          </a:blip>
          <a:stretch>
            <a:fillRect/>
          </a:stretch>
        </p:blipFill>
        <p:spPr>
          <a:xfrm>
            <a:off x="5137652" y="3437504"/>
            <a:ext cx="566337" cy="415791"/>
          </a:xfrm>
          <a:prstGeom prst="rect">
            <a:avLst/>
          </a:prstGeom>
        </p:spPr>
      </p:pic>
      <p:pic>
        <p:nvPicPr>
          <p:cNvPr id="72" name="Picture 71" descr="PastedGraphic-5.pdf"/>
          <p:cNvPicPr>
            <a:picLocks noChangeAspect="1"/>
          </p:cNvPicPr>
          <p:nvPr/>
        </p:nvPicPr>
        <p:blipFill>
          <a:blip r:embed="rId14" cstate="email">
            <a:grayscl/>
            <a:extLst>
              <a:ext uri="{28A0092B-C50C-407E-A947-70E740481C1C}">
                <a14:useLocalDpi xmlns:a14="http://schemas.microsoft.com/office/drawing/2010/main"/>
              </a:ext>
            </a:extLst>
          </a:blip>
          <a:stretch>
            <a:fillRect/>
          </a:stretch>
        </p:blipFill>
        <p:spPr>
          <a:xfrm>
            <a:off x="705762" y="3680115"/>
            <a:ext cx="465974" cy="465974"/>
          </a:xfrm>
          <a:prstGeom prst="rect">
            <a:avLst/>
          </a:prstGeom>
        </p:spPr>
      </p:pic>
      <p:pic>
        <p:nvPicPr>
          <p:cNvPr id="73" name="Picture 72" descr="PastedGraphic-6.pdf"/>
          <p:cNvPicPr>
            <a:picLocks noChangeAspect="1"/>
          </p:cNvPicPr>
          <p:nvPr/>
        </p:nvPicPr>
        <p:blipFill>
          <a:blip r:embed="rId15" cstate="email">
            <a:grayscl/>
            <a:extLst>
              <a:ext uri="{28A0092B-C50C-407E-A947-70E740481C1C}">
                <a14:useLocalDpi xmlns:a14="http://schemas.microsoft.com/office/drawing/2010/main"/>
              </a:ext>
            </a:extLst>
          </a:blip>
          <a:stretch>
            <a:fillRect/>
          </a:stretch>
        </p:blipFill>
        <p:spPr>
          <a:xfrm>
            <a:off x="3343318" y="3380153"/>
            <a:ext cx="451635" cy="530493"/>
          </a:xfrm>
          <a:prstGeom prst="rect">
            <a:avLst/>
          </a:prstGeom>
        </p:spPr>
      </p:pic>
      <p:pic>
        <p:nvPicPr>
          <p:cNvPr id="74" name="Picture 73" descr="CocaCola-logo.jpg"/>
          <p:cNvPicPr>
            <a:picLocks noChangeAspect="1"/>
          </p:cNvPicPr>
          <p:nvPr/>
        </p:nvPicPr>
        <p:blipFill>
          <a:blip r:embed="rId16" cstate="email">
            <a:grayscl/>
            <a:extLst>
              <a:ext uri="{28A0092B-C50C-407E-A947-70E740481C1C}">
                <a14:useLocalDpi xmlns:a14="http://schemas.microsoft.com/office/drawing/2010/main"/>
              </a:ext>
            </a:extLst>
          </a:blip>
          <a:stretch>
            <a:fillRect/>
          </a:stretch>
        </p:blipFill>
        <p:spPr>
          <a:xfrm>
            <a:off x="476052" y="4277068"/>
            <a:ext cx="845314" cy="473715"/>
          </a:xfrm>
          <a:prstGeom prst="rect">
            <a:avLst/>
          </a:prstGeom>
        </p:spPr>
      </p:pic>
      <p:pic>
        <p:nvPicPr>
          <p:cNvPr id="75" name="Picture 74" descr="cisco-logo.jpg"/>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4044750" y="3689148"/>
            <a:ext cx="822315" cy="518058"/>
          </a:xfrm>
          <a:prstGeom prst="rect">
            <a:avLst/>
          </a:prstGeom>
        </p:spPr>
      </p:pic>
      <p:pic>
        <p:nvPicPr>
          <p:cNvPr id="77" name="Picture 76" descr="SAP-AG-Logo.jpg"/>
          <p:cNvPicPr>
            <a:picLocks noChangeAspect="1"/>
          </p:cNvPicPr>
          <p:nvPr/>
        </p:nvPicPr>
        <p:blipFill>
          <a:blip r:embed="rId18" cstate="email">
            <a:grayscl/>
            <a:extLst>
              <a:ext uri="{28A0092B-C50C-407E-A947-70E740481C1C}">
                <a14:useLocalDpi xmlns:a14="http://schemas.microsoft.com/office/drawing/2010/main"/>
              </a:ext>
            </a:extLst>
          </a:blip>
          <a:stretch>
            <a:fillRect/>
          </a:stretch>
        </p:blipFill>
        <p:spPr>
          <a:xfrm>
            <a:off x="2375392" y="3770226"/>
            <a:ext cx="662269" cy="344615"/>
          </a:xfrm>
          <a:prstGeom prst="rect">
            <a:avLst/>
          </a:prstGeom>
        </p:spPr>
      </p:pic>
      <p:pic>
        <p:nvPicPr>
          <p:cNvPr id="79" name="Picture 78"/>
          <p:cNvPicPr>
            <a:picLocks noChangeAspect="1"/>
          </p:cNvPicPr>
          <p:nvPr/>
        </p:nvPicPr>
        <p:blipFill>
          <a:blip r:embed="rId19" cstate="email">
            <a:grayscl/>
            <a:extLst>
              <a:ext uri="{28A0092B-C50C-407E-A947-70E740481C1C}">
                <a14:useLocalDpi xmlns:a14="http://schemas.microsoft.com/office/drawing/2010/main"/>
              </a:ext>
            </a:extLst>
          </a:blip>
          <a:stretch>
            <a:fillRect/>
          </a:stretch>
        </p:blipFill>
        <p:spPr>
          <a:xfrm>
            <a:off x="1621365" y="4087161"/>
            <a:ext cx="441740" cy="407759"/>
          </a:xfrm>
          <a:prstGeom prst="rect">
            <a:avLst/>
          </a:prstGeom>
        </p:spPr>
      </p:pic>
      <p:grpSp>
        <p:nvGrpSpPr>
          <p:cNvPr id="43" name="Group 42"/>
          <p:cNvGrpSpPr/>
          <p:nvPr/>
        </p:nvGrpSpPr>
        <p:grpSpPr>
          <a:xfrm>
            <a:off x="6456978" y="1118247"/>
            <a:ext cx="2278619" cy="1608344"/>
            <a:chOff x="5914263" y="675316"/>
            <a:chExt cx="2278619" cy="1462128"/>
          </a:xfrm>
          <a:solidFill>
            <a:schemeClr val="bg1">
              <a:lumMod val="85000"/>
            </a:schemeClr>
          </a:solidFill>
        </p:grpSpPr>
        <p:sp>
          <p:nvSpPr>
            <p:cNvPr id="44" name="Content Placeholder 15"/>
            <p:cNvSpPr txBox="1">
              <a:spLocks/>
            </p:cNvSpPr>
            <p:nvPr/>
          </p:nvSpPr>
          <p:spPr>
            <a:xfrm>
              <a:off x="5914263" y="675316"/>
              <a:ext cx="2278619" cy="1279248"/>
            </a:xfrm>
            <a:prstGeom prst="rect">
              <a:avLst/>
            </a:prstGeom>
            <a:grpFill/>
          </p:spPr>
          <p:txBody>
            <a:bodyPr wrap="square" lIns="182880" tIns="137160" rIns="182880" bIns="182880">
              <a:no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spcAft>
                  <a:spcPts val="200"/>
                </a:spcAft>
                <a:buNone/>
              </a:pPr>
              <a:endParaRPr lang="en-US" sz="800" dirty="0" smtClean="0">
                <a:solidFill>
                  <a:srgbClr val="D9D9D9"/>
                </a:solidFill>
                <a:latin typeface="Arial"/>
                <a:cs typeface="Arial"/>
              </a:endParaRPr>
            </a:p>
          </p:txBody>
        </p:sp>
        <p:sp>
          <p:nvSpPr>
            <p:cNvPr id="45" name="Right Triangle 44"/>
            <p:cNvSpPr/>
            <p:nvPr/>
          </p:nvSpPr>
          <p:spPr>
            <a:xfrm rot="10800000" flipH="1">
              <a:off x="6933623" y="1954564"/>
              <a:ext cx="199174" cy="18288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sz="1200">
                <a:latin typeface="Arial"/>
                <a:cs typeface="Arial"/>
              </a:endParaRPr>
            </a:p>
          </p:txBody>
        </p:sp>
      </p:grpSp>
      <p:grpSp>
        <p:nvGrpSpPr>
          <p:cNvPr id="46" name="Group 45"/>
          <p:cNvGrpSpPr/>
          <p:nvPr/>
        </p:nvGrpSpPr>
        <p:grpSpPr>
          <a:xfrm>
            <a:off x="562359" y="1308112"/>
            <a:ext cx="2316308" cy="1645551"/>
            <a:chOff x="1521164" y="1660009"/>
            <a:chExt cx="2316308" cy="1495954"/>
          </a:xfrm>
          <a:solidFill>
            <a:schemeClr val="bg1">
              <a:lumMod val="85000"/>
            </a:schemeClr>
          </a:solidFill>
        </p:grpSpPr>
        <p:sp>
          <p:nvSpPr>
            <p:cNvPr id="47" name="Right Triangle 46"/>
            <p:cNvSpPr/>
            <p:nvPr/>
          </p:nvSpPr>
          <p:spPr>
            <a:xfrm rot="10800000">
              <a:off x="2366204" y="2973083"/>
              <a:ext cx="201168" cy="18288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sz="1200">
                <a:latin typeface="Arial"/>
                <a:cs typeface="Arial"/>
              </a:endParaRPr>
            </a:p>
          </p:txBody>
        </p:sp>
        <p:sp>
          <p:nvSpPr>
            <p:cNvPr id="50" name="Content Placeholder 15"/>
            <p:cNvSpPr txBox="1">
              <a:spLocks/>
            </p:cNvSpPr>
            <p:nvPr/>
          </p:nvSpPr>
          <p:spPr>
            <a:xfrm>
              <a:off x="1521164" y="1660009"/>
              <a:ext cx="2316308" cy="1322049"/>
            </a:xfrm>
            <a:prstGeom prst="rect">
              <a:avLst/>
            </a:prstGeom>
            <a:grpFill/>
          </p:spPr>
          <p:txBody>
            <a:bodyPr wrap="square" lIns="182880" tIns="137160" rIns="182880" bIns="182880">
              <a:no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spcAft>
                  <a:spcPts val="200"/>
                </a:spcAft>
                <a:buNone/>
              </a:pPr>
              <a:endParaRPr lang="en-US" sz="800" dirty="0">
                <a:solidFill>
                  <a:schemeClr val="bg1">
                    <a:lumMod val="85000"/>
                  </a:schemeClr>
                </a:solidFill>
                <a:latin typeface="Arial"/>
                <a:cs typeface="Arial"/>
              </a:endParaRPr>
            </a:p>
          </p:txBody>
        </p:sp>
      </p:grpSp>
      <p:grpSp>
        <p:nvGrpSpPr>
          <p:cNvPr id="51" name="Group 50"/>
          <p:cNvGrpSpPr/>
          <p:nvPr/>
        </p:nvGrpSpPr>
        <p:grpSpPr>
          <a:xfrm>
            <a:off x="3557754" y="1412130"/>
            <a:ext cx="2618621" cy="1843412"/>
            <a:chOff x="4426531" y="1502502"/>
            <a:chExt cx="2618621" cy="1675829"/>
          </a:xfrm>
          <a:solidFill>
            <a:schemeClr val="bg1">
              <a:lumMod val="85000"/>
            </a:schemeClr>
          </a:solidFill>
        </p:grpSpPr>
        <p:sp>
          <p:nvSpPr>
            <p:cNvPr id="52" name="Right Triangle 51"/>
            <p:cNvSpPr/>
            <p:nvPr/>
          </p:nvSpPr>
          <p:spPr>
            <a:xfrm rot="10800000" flipH="1">
              <a:off x="6368107" y="2995451"/>
              <a:ext cx="199964" cy="18288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sz="1200">
                <a:latin typeface="Arial"/>
                <a:cs typeface="Arial"/>
              </a:endParaRPr>
            </a:p>
          </p:txBody>
        </p:sp>
        <p:sp>
          <p:nvSpPr>
            <p:cNvPr id="55" name="Content Placeholder 15"/>
            <p:cNvSpPr txBox="1">
              <a:spLocks/>
            </p:cNvSpPr>
            <p:nvPr/>
          </p:nvSpPr>
          <p:spPr>
            <a:xfrm>
              <a:off x="4426531" y="1502502"/>
              <a:ext cx="2618621" cy="1500647"/>
            </a:xfrm>
            <a:prstGeom prst="rect">
              <a:avLst/>
            </a:prstGeom>
            <a:grpFill/>
          </p:spPr>
          <p:txBody>
            <a:bodyPr wrap="square" lIns="182880" tIns="137160" rIns="182880" bIns="182880">
              <a:no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spcAft>
                  <a:spcPts val="200"/>
                </a:spcAft>
                <a:buNone/>
              </a:pPr>
              <a:endParaRPr lang="en-US" sz="800" dirty="0" smtClean="0">
                <a:solidFill>
                  <a:srgbClr val="D9D9D9"/>
                </a:solidFill>
                <a:latin typeface="Arial"/>
                <a:cs typeface="Arial"/>
              </a:endParaRPr>
            </a:p>
          </p:txBody>
        </p:sp>
      </p:grpSp>
      <p:grpSp>
        <p:nvGrpSpPr>
          <p:cNvPr id="56" name="Group 55"/>
          <p:cNvGrpSpPr/>
          <p:nvPr/>
        </p:nvGrpSpPr>
        <p:grpSpPr>
          <a:xfrm>
            <a:off x="6456978" y="732030"/>
            <a:ext cx="2278619" cy="1909897"/>
            <a:chOff x="5914263" y="575255"/>
            <a:chExt cx="2278619" cy="1562189"/>
          </a:xfrm>
          <a:solidFill>
            <a:schemeClr val="accent2"/>
          </a:solidFill>
        </p:grpSpPr>
        <p:sp>
          <p:nvSpPr>
            <p:cNvPr id="57" name="Content Placeholder 15"/>
            <p:cNvSpPr txBox="1">
              <a:spLocks/>
            </p:cNvSpPr>
            <p:nvPr/>
          </p:nvSpPr>
          <p:spPr>
            <a:xfrm>
              <a:off x="5914263" y="575255"/>
              <a:ext cx="2278619" cy="1403644"/>
            </a:xfrm>
            <a:prstGeom prst="rect">
              <a:avLst/>
            </a:prstGeom>
            <a:grpFill/>
          </p:spPr>
          <p:txBody>
            <a:bodyPr wrap="square" lIns="91440" tIns="137160" rIns="182880" bIns="182880">
              <a:sp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64008" indent="-64008">
                <a:spcBef>
                  <a:spcPts val="0"/>
                </a:spcBef>
                <a:spcAft>
                  <a:spcPts val="200"/>
                </a:spcAft>
                <a:buNone/>
              </a:pPr>
              <a:r>
                <a:rPr lang="en-US" sz="1500" dirty="0">
                  <a:solidFill>
                    <a:schemeClr val="bg1"/>
                  </a:solidFill>
                  <a:latin typeface="Arial"/>
                  <a:cs typeface="Arial"/>
                </a:rPr>
                <a:t>“We needed a global </a:t>
              </a:r>
              <a:r>
                <a:rPr lang="en-US" sz="1500" dirty="0" smtClean="0">
                  <a:solidFill>
                    <a:schemeClr val="bg1"/>
                  </a:solidFill>
                  <a:latin typeface="Arial"/>
                  <a:cs typeface="Arial"/>
                </a:rPr>
                <a:t/>
              </a:r>
              <a:br>
                <a:rPr lang="en-US" sz="1500" dirty="0" smtClean="0">
                  <a:solidFill>
                    <a:schemeClr val="bg1"/>
                  </a:solidFill>
                  <a:latin typeface="Arial"/>
                  <a:cs typeface="Arial"/>
                </a:rPr>
              </a:br>
              <a:r>
                <a:rPr lang="en-US" sz="1500" dirty="0" smtClean="0">
                  <a:solidFill>
                    <a:schemeClr val="bg1"/>
                  </a:solidFill>
                  <a:latin typeface="Arial"/>
                  <a:cs typeface="Arial"/>
                </a:rPr>
                <a:t>Wi</a:t>
              </a:r>
              <a:r>
                <a:rPr lang="en-US" sz="1500" dirty="0">
                  <a:solidFill>
                    <a:schemeClr val="bg1"/>
                  </a:solidFill>
                  <a:latin typeface="Arial"/>
                  <a:cs typeface="Arial"/>
                </a:rPr>
                <a:t>-Fi solution that was easy to use and just </a:t>
              </a:r>
              <a:r>
                <a:rPr lang="en-US" sz="1500" dirty="0" smtClean="0">
                  <a:solidFill>
                    <a:schemeClr val="bg1"/>
                  </a:solidFill>
                  <a:latin typeface="Arial"/>
                  <a:cs typeface="Arial"/>
                </a:rPr>
                <a:t>worked—iPass works</a:t>
              </a:r>
              <a:r>
                <a:rPr lang="en-US" sz="1500" dirty="0" smtClean="0">
                  <a:solidFill>
                    <a:srgbClr val="FFFFFF"/>
                  </a:solidFill>
                  <a:latin typeface="Arial"/>
                  <a:cs typeface="Arial"/>
                </a:rPr>
                <a:t>.</a:t>
              </a:r>
              <a:r>
                <a:rPr lang="en-US" sz="1500" dirty="0" smtClean="0">
                  <a:solidFill>
                    <a:schemeClr val="bg1"/>
                  </a:solidFill>
                  <a:latin typeface="Arial"/>
                  <a:cs typeface="Arial"/>
                </a:rPr>
                <a:t>”</a:t>
              </a:r>
            </a:p>
            <a:p>
              <a:pPr marL="64008" indent="0">
                <a:spcBef>
                  <a:spcPts val="200"/>
                </a:spcBef>
                <a:spcAft>
                  <a:spcPts val="200"/>
                </a:spcAft>
                <a:buNone/>
              </a:pPr>
              <a:r>
                <a:rPr lang="en-US" sz="800" dirty="0">
                  <a:solidFill>
                    <a:srgbClr val="FFFFFF"/>
                  </a:solidFill>
                  <a:latin typeface="Arial"/>
                  <a:cs typeface="Arial"/>
                </a:rPr>
                <a:t>—Guy Schofield, IT Delivery Manager, Ericsson</a:t>
              </a:r>
              <a:endParaRPr lang="en-US" sz="800" dirty="0" smtClean="0">
                <a:solidFill>
                  <a:srgbClr val="FFFFFF"/>
                </a:solidFill>
                <a:latin typeface="Arial"/>
                <a:cs typeface="Arial"/>
              </a:endParaRPr>
            </a:p>
          </p:txBody>
        </p:sp>
        <p:sp>
          <p:nvSpPr>
            <p:cNvPr id="58" name="Right Triangle 57"/>
            <p:cNvSpPr/>
            <p:nvPr/>
          </p:nvSpPr>
          <p:spPr>
            <a:xfrm rot="10800000" flipH="1">
              <a:off x="6933623" y="1954564"/>
              <a:ext cx="199174" cy="18288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sz="1200">
                <a:latin typeface="Arial"/>
                <a:cs typeface="Arial"/>
              </a:endParaRPr>
            </a:p>
          </p:txBody>
        </p:sp>
      </p:grpSp>
      <p:grpSp>
        <p:nvGrpSpPr>
          <p:cNvPr id="59" name="Group 58"/>
          <p:cNvGrpSpPr/>
          <p:nvPr/>
        </p:nvGrpSpPr>
        <p:grpSpPr>
          <a:xfrm>
            <a:off x="562358" y="1158144"/>
            <a:ext cx="2316309" cy="1711389"/>
            <a:chOff x="1521163" y="1600633"/>
            <a:chExt cx="2316309" cy="1555804"/>
          </a:xfrm>
          <a:solidFill>
            <a:schemeClr val="tx2"/>
          </a:solidFill>
        </p:grpSpPr>
        <p:sp>
          <p:nvSpPr>
            <p:cNvPr id="60" name="Right Triangle 59"/>
            <p:cNvSpPr/>
            <p:nvPr/>
          </p:nvSpPr>
          <p:spPr>
            <a:xfrm rot="10800000">
              <a:off x="2366204" y="2973557"/>
              <a:ext cx="201168" cy="18288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sz="1200">
                <a:latin typeface="Arial"/>
                <a:cs typeface="Arial"/>
              </a:endParaRPr>
            </a:p>
          </p:txBody>
        </p:sp>
        <p:sp>
          <p:nvSpPr>
            <p:cNvPr id="61" name="Content Placeholder 15"/>
            <p:cNvSpPr txBox="1">
              <a:spLocks/>
            </p:cNvSpPr>
            <p:nvPr/>
          </p:nvSpPr>
          <p:spPr>
            <a:xfrm>
              <a:off x="1521163" y="1600633"/>
              <a:ext cx="2316309" cy="1403646"/>
            </a:xfrm>
            <a:prstGeom prst="rect">
              <a:avLst/>
            </a:prstGeom>
            <a:grpFill/>
          </p:spPr>
          <p:txBody>
            <a:bodyPr wrap="square" lIns="91440" tIns="137160" rIns="182880" bIns="182880">
              <a:sp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64008" indent="-64008">
                <a:spcBef>
                  <a:spcPts val="0"/>
                </a:spcBef>
                <a:spcAft>
                  <a:spcPts val="200"/>
                </a:spcAft>
                <a:buNone/>
              </a:pPr>
              <a:r>
                <a:rPr lang="en-US" sz="1500" dirty="0">
                  <a:solidFill>
                    <a:schemeClr val="bg1"/>
                  </a:solidFill>
                  <a:latin typeface="Arial"/>
                  <a:cs typeface="Arial"/>
                </a:rPr>
                <a:t>“iPass is the only internet provider that can match 3M’s global foot print of users.</a:t>
              </a:r>
              <a:r>
                <a:rPr lang="en-US" sz="1500" dirty="0" smtClean="0">
                  <a:solidFill>
                    <a:schemeClr val="bg1"/>
                  </a:solidFill>
                  <a:latin typeface="Arial"/>
                  <a:cs typeface="Arial"/>
                </a:rPr>
                <a:t>”</a:t>
              </a:r>
              <a:endParaRPr lang="en-US" sz="1500" dirty="0">
                <a:solidFill>
                  <a:schemeClr val="bg1"/>
                </a:solidFill>
                <a:latin typeface="Arial"/>
                <a:cs typeface="Arial"/>
              </a:endParaRPr>
            </a:p>
            <a:p>
              <a:pPr marL="64008" indent="0">
                <a:spcBef>
                  <a:spcPts val="200"/>
                </a:spcBef>
                <a:buNone/>
              </a:pPr>
              <a:r>
                <a:rPr lang="en-US" sz="800" dirty="0">
                  <a:solidFill>
                    <a:srgbClr val="FFFFFF"/>
                  </a:solidFill>
                  <a:latin typeface="Arial"/>
                  <a:cs typeface="Arial"/>
                </a:rPr>
                <a:t>—Charles A. </a:t>
              </a:r>
              <a:r>
                <a:rPr lang="en-US" sz="800" dirty="0" err="1">
                  <a:solidFill>
                    <a:srgbClr val="FFFFFF"/>
                  </a:solidFill>
                  <a:latin typeface="Arial"/>
                  <a:cs typeface="Arial"/>
                </a:rPr>
                <a:t>Metzroth</a:t>
              </a:r>
              <a:r>
                <a:rPr lang="en-US" sz="800" dirty="0">
                  <a:solidFill>
                    <a:srgbClr val="FFFFFF"/>
                  </a:solidFill>
                  <a:latin typeface="Arial"/>
                  <a:cs typeface="Arial"/>
                </a:rPr>
                <a:t>, Network </a:t>
              </a:r>
              <a:r>
                <a:rPr lang="en-US" sz="800" dirty="0" smtClean="0">
                  <a:solidFill>
                    <a:srgbClr val="FFFFFF"/>
                  </a:solidFill>
                  <a:latin typeface="Arial"/>
                  <a:cs typeface="Arial"/>
                </a:rPr>
                <a:t>Security </a:t>
              </a:r>
              <a:r>
                <a:rPr lang="en-US" sz="800" dirty="0">
                  <a:solidFill>
                    <a:srgbClr val="FFFFFF"/>
                  </a:solidFill>
                  <a:latin typeface="Arial"/>
                  <a:cs typeface="Arial"/>
                </a:rPr>
                <a:t>Global Product, 3M</a:t>
              </a:r>
              <a:endParaRPr lang="en-US" sz="800" dirty="0" smtClean="0">
                <a:solidFill>
                  <a:srgbClr val="FFFFFF"/>
                </a:solidFill>
                <a:latin typeface="Arial"/>
                <a:cs typeface="Arial"/>
              </a:endParaRPr>
            </a:p>
          </p:txBody>
        </p:sp>
      </p:grpSp>
      <p:grpSp>
        <p:nvGrpSpPr>
          <p:cNvPr id="62" name="Group 61"/>
          <p:cNvGrpSpPr/>
          <p:nvPr/>
        </p:nvGrpSpPr>
        <p:grpSpPr>
          <a:xfrm>
            <a:off x="3557754" y="1327463"/>
            <a:ext cx="2618621" cy="1843408"/>
            <a:chOff x="4426531" y="1502502"/>
            <a:chExt cx="2618621" cy="1675829"/>
          </a:xfrm>
          <a:solidFill>
            <a:schemeClr val="accent1"/>
          </a:solidFill>
        </p:grpSpPr>
        <p:sp>
          <p:nvSpPr>
            <p:cNvPr id="81" name="Right Triangle 80"/>
            <p:cNvSpPr/>
            <p:nvPr/>
          </p:nvSpPr>
          <p:spPr>
            <a:xfrm rot="10800000" flipH="1">
              <a:off x="6368107" y="2995451"/>
              <a:ext cx="199964" cy="18288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sz="1200" dirty="0">
                <a:latin typeface="Arial"/>
                <a:cs typeface="Arial"/>
              </a:endParaRPr>
            </a:p>
          </p:txBody>
        </p:sp>
        <p:sp>
          <p:nvSpPr>
            <p:cNvPr id="82" name="Content Placeholder 15"/>
            <p:cNvSpPr txBox="1">
              <a:spLocks/>
            </p:cNvSpPr>
            <p:nvPr/>
          </p:nvSpPr>
          <p:spPr>
            <a:xfrm>
              <a:off x="4426531" y="1502502"/>
              <a:ext cx="2618621" cy="1500646"/>
            </a:xfrm>
            <a:prstGeom prst="rect">
              <a:avLst/>
            </a:prstGeom>
            <a:grpFill/>
          </p:spPr>
          <p:txBody>
            <a:bodyPr wrap="square" lIns="91440" tIns="137160" rIns="182880" bIns="182880">
              <a:spAutoFit/>
            </a:bodyPr>
            <a:lstStyle>
              <a:lvl1pPr marL="342900" indent="-342900" algn="l" defTabSz="457200" rtl="0" eaLnBrk="1" latinLnBrk="0" hangingPunct="1">
                <a:spcBef>
                  <a:spcPct val="20000"/>
                </a:spcBef>
                <a:buClrTx/>
                <a:buFont typeface="Arial"/>
                <a:buChar char="•"/>
                <a:defRPr sz="2000" kern="1200">
                  <a:solidFill>
                    <a:schemeClr val="tx1"/>
                  </a:solidFill>
                  <a:latin typeface="Proxima Nova Light"/>
                  <a:ea typeface="+mn-ea"/>
                  <a:cs typeface="Proxima Nova Light"/>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Proxima Nova Light"/>
                  <a:ea typeface="+mn-ea"/>
                  <a:cs typeface="Proxima Nova Light"/>
                </a:defRPr>
              </a:lvl2pPr>
              <a:lvl3pPr marL="1143000" indent="-228600" algn="l" defTabSz="457200" rtl="0" eaLnBrk="1" latinLnBrk="0" hangingPunct="1">
                <a:spcBef>
                  <a:spcPct val="20000"/>
                </a:spcBef>
                <a:buClrTx/>
                <a:buFont typeface="Arial"/>
                <a:buChar char="•"/>
                <a:defRPr sz="1600" kern="1200">
                  <a:solidFill>
                    <a:schemeClr val="tx1"/>
                  </a:solidFill>
                  <a:latin typeface="Proxima Nova Light"/>
                  <a:ea typeface="+mn-ea"/>
                  <a:cs typeface="Proxima Nova Light"/>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64008" indent="-64008">
                <a:spcBef>
                  <a:spcPts val="0"/>
                </a:spcBef>
                <a:spcAft>
                  <a:spcPts val="200"/>
                </a:spcAft>
                <a:buNone/>
              </a:pPr>
              <a:r>
                <a:rPr lang="en-US" sz="1500" dirty="0" smtClean="0">
                  <a:solidFill>
                    <a:schemeClr val="bg1"/>
                  </a:solidFill>
                  <a:latin typeface="Arial"/>
                  <a:cs typeface="Arial"/>
                </a:rPr>
                <a:t>“iPa</a:t>
              </a:r>
              <a:r>
                <a:rPr lang="en-US" sz="1500" dirty="0" smtClean="0">
                  <a:solidFill>
                    <a:srgbClr val="FFFFFF"/>
                  </a:solidFill>
                  <a:latin typeface="Arial"/>
                  <a:cs typeface="Arial"/>
                </a:rPr>
                <a:t>ss </a:t>
              </a:r>
              <a:r>
                <a:rPr lang="en-US" sz="1500" dirty="0">
                  <a:solidFill>
                    <a:srgbClr val="FFFFFF"/>
                  </a:solidFill>
                  <a:latin typeface="Arial"/>
                  <a:cs typeface="Arial"/>
                </a:rPr>
                <a:t>is the only global </a:t>
              </a:r>
              <a:r>
                <a:rPr lang="en-US" sz="1500" dirty="0" smtClean="0">
                  <a:solidFill>
                    <a:srgbClr val="FFFFFF"/>
                  </a:solidFill>
                  <a:latin typeface="Arial"/>
                  <a:cs typeface="Arial"/>
                </a:rPr>
                <a:t/>
              </a:r>
              <a:br>
                <a:rPr lang="en-US" sz="1500" dirty="0" smtClean="0">
                  <a:solidFill>
                    <a:srgbClr val="FFFFFF"/>
                  </a:solidFill>
                  <a:latin typeface="Arial"/>
                  <a:cs typeface="Arial"/>
                </a:rPr>
              </a:br>
              <a:r>
                <a:rPr lang="en-US" sz="1500" dirty="0" smtClean="0">
                  <a:solidFill>
                    <a:srgbClr val="FFFFFF"/>
                  </a:solidFill>
                  <a:latin typeface="Arial"/>
                  <a:cs typeface="Arial"/>
                </a:rPr>
                <a:t>Wi</a:t>
              </a:r>
              <a:r>
                <a:rPr lang="en-US" sz="1500" dirty="0">
                  <a:solidFill>
                    <a:srgbClr val="FFFFFF"/>
                  </a:solidFill>
                  <a:latin typeface="Arial"/>
                  <a:cs typeface="Arial"/>
                </a:rPr>
                <a:t>-Fi solution on the market that addresses our needs of simplicity and security for our </a:t>
              </a:r>
              <a:r>
                <a:rPr lang="en-US" sz="1500" dirty="0" smtClean="0">
                  <a:solidFill>
                    <a:srgbClr val="FFFFFF"/>
                  </a:solidFill>
                  <a:latin typeface="Arial"/>
                  <a:cs typeface="Arial"/>
                </a:rPr>
                <a:t>users.</a:t>
              </a:r>
              <a:r>
                <a:rPr lang="en-US" sz="1500" dirty="0" smtClean="0">
                  <a:solidFill>
                    <a:schemeClr val="bg1"/>
                  </a:solidFill>
                  <a:latin typeface="Arial"/>
                  <a:cs typeface="Arial"/>
                </a:rPr>
                <a:t>”</a:t>
              </a:r>
            </a:p>
            <a:p>
              <a:pPr marL="64008" indent="0">
                <a:spcAft>
                  <a:spcPts val="200"/>
                </a:spcAft>
                <a:buNone/>
              </a:pPr>
              <a:r>
                <a:rPr lang="en-US" sz="800" dirty="0">
                  <a:solidFill>
                    <a:srgbClr val="FFFFFF"/>
                  </a:solidFill>
                  <a:latin typeface="Arial"/>
                  <a:cs typeface="Arial"/>
                </a:rPr>
                <a:t>—Sean Kelly, Technical Manager, Emirates</a:t>
              </a:r>
              <a:endParaRPr lang="en-US" sz="800" dirty="0" smtClean="0">
                <a:solidFill>
                  <a:srgbClr val="FFFFFF"/>
                </a:solidFill>
                <a:latin typeface="Arial"/>
                <a:cs typeface="Arial"/>
              </a:endParaRPr>
            </a:p>
          </p:txBody>
        </p:sp>
      </p:grpSp>
      <p:pic>
        <p:nvPicPr>
          <p:cNvPr id="53" name="Picture 52"/>
          <p:cNvPicPr>
            <a:picLocks noChangeAspect="1"/>
          </p:cNvPicPr>
          <p:nvPr/>
        </p:nvPicPr>
        <p:blipFill>
          <a:blip r:embed="rId20" cstate="email">
            <a:grayscl/>
            <a:extLst>
              <a:ext uri="{28A0092B-C50C-407E-A947-70E740481C1C}">
                <a14:useLocalDpi xmlns:a14="http://schemas.microsoft.com/office/drawing/2010/main"/>
              </a:ext>
            </a:extLst>
          </a:blip>
          <a:stretch>
            <a:fillRect/>
          </a:stretch>
        </p:blipFill>
        <p:spPr>
          <a:xfrm>
            <a:off x="4251498" y="4335296"/>
            <a:ext cx="408817" cy="408817"/>
          </a:xfrm>
          <a:prstGeom prst="rect">
            <a:avLst/>
          </a:prstGeom>
        </p:spPr>
      </p:pic>
    </p:spTree>
    <p:extLst>
      <p:ext uri="{BB962C8B-B14F-4D97-AF65-F5344CB8AC3E}">
        <p14:creationId xmlns:p14="http://schemas.microsoft.com/office/powerpoint/2010/main" val="25414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10" presetClass="entr" presetSubtype="0" fill="hold"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00"/>
                                        <p:tgtEl>
                                          <p:spTgt spid="69"/>
                                        </p:tgtEl>
                                      </p:cBhvr>
                                    </p:animEffect>
                                  </p:childTnLst>
                                </p:cTn>
                              </p:par>
                            </p:childTnLst>
                          </p:cTn>
                        </p:par>
                        <p:par>
                          <p:cTn id="38" fill="hold">
                            <p:stCondLst>
                              <p:cond delay="1600"/>
                            </p:stCondLst>
                            <p:childTnLst>
                              <p:par>
                                <p:cTn id="39" presetID="10" presetClass="entr" presetSubtype="0" fill="hold" nodeType="after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100"/>
                                        <p:tgtEl>
                                          <p:spTgt spid="72"/>
                                        </p:tgtEl>
                                      </p:cBhvr>
                                    </p:animEffect>
                                  </p:childTnLst>
                                </p:cTn>
                              </p:par>
                            </p:childTnLst>
                          </p:cTn>
                        </p:par>
                        <p:par>
                          <p:cTn id="42" fill="hold">
                            <p:stCondLst>
                              <p:cond delay="1700"/>
                            </p:stCondLst>
                            <p:childTnLst>
                              <p:par>
                                <p:cTn id="43" presetID="10" presetClass="entr" presetSubtype="0"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100"/>
                                        <p:tgtEl>
                                          <p:spTgt spid="73"/>
                                        </p:tgtEl>
                                      </p:cBhvr>
                                    </p:animEffect>
                                  </p:childTnLst>
                                </p:cTn>
                              </p:par>
                            </p:childTnLst>
                          </p:cTn>
                        </p:par>
                        <p:par>
                          <p:cTn id="46" fill="hold">
                            <p:stCondLst>
                              <p:cond delay="1800"/>
                            </p:stCondLst>
                            <p:childTnLst>
                              <p:par>
                                <p:cTn id="47" presetID="10"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
                                        <p:tgtEl>
                                          <p:spTgt spid="42"/>
                                        </p:tgtEl>
                                      </p:cBhvr>
                                    </p:animEffect>
                                  </p:childTnLst>
                                </p:cTn>
                              </p:par>
                            </p:childTnLst>
                          </p:cTn>
                        </p:par>
                        <p:par>
                          <p:cTn id="50" fill="hold">
                            <p:stCondLst>
                              <p:cond delay="1900"/>
                            </p:stCondLst>
                            <p:childTnLst>
                              <p:par>
                                <p:cTn id="51" presetID="10" presetClass="entr" presetSubtype="0" fill="hold"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100"/>
                                        <p:tgtEl>
                                          <p:spTgt spid="49"/>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100"/>
                                        <p:tgtEl>
                                          <p:spTgt spid="68"/>
                                        </p:tgtEl>
                                      </p:cBhvr>
                                    </p:animEffect>
                                  </p:childTnLst>
                                </p:cTn>
                              </p:par>
                            </p:childTnLst>
                          </p:cTn>
                        </p:par>
                        <p:par>
                          <p:cTn id="58" fill="hold">
                            <p:stCondLst>
                              <p:cond delay="2100"/>
                            </p:stCondLst>
                            <p:childTnLst>
                              <p:par>
                                <p:cTn id="59" presetID="10" presetClass="entr" presetSubtype="0" fill="hold"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100"/>
                                        <p:tgtEl>
                                          <p:spTgt spid="48"/>
                                        </p:tgtEl>
                                      </p:cBhvr>
                                    </p:animEffect>
                                  </p:childTnLst>
                                </p:cTn>
                              </p:par>
                            </p:childTnLst>
                          </p:cTn>
                        </p:par>
                        <p:par>
                          <p:cTn id="62" fill="hold">
                            <p:stCondLst>
                              <p:cond delay="2200"/>
                            </p:stCondLst>
                            <p:childTnLst>
                              <p:par>
                                <p:cTn id="63" presetID="10" presetClass="entr" presetSubtype="0" fill="hold"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100"/>
                                        <p:tgtEl>
                                          <p:spTgt spid="74"/>
                                        </p:tgtEl>
                                      </p:cBhvr>
                                    </p:animEffect>
                                  </p:childTnLst>
                                </p:cTn>
                              </p:par>
                            </p:childTnLst>
                          </p:cTn>
                        </p:par>
                        <p:par>
                          <p:cTn id="66" fill="hold">
                            <p:stCondLst>
                              <p:cond delay="2300"/>
                            </p:stCondLst>
                            <p:childTnLst>
                              <p:par>
                                <p:cTn id="67" presetID="10" presetClass="entr" presetSubtype="0" fill="hold" nodeType="after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100"/>
                                        <p:tgtEl>
                                          <p:spTgt spid="63"/>
                                        </p:tgtEl>
                                      </p:cBhvr>
                                    </p:animEffect>
                                  </p:childTnLst>
                                </p:cTn>
                              </p:par>
                            </p:childTnLst>
                          </p:cTn>
                        </p:par>
                        <p:par>
                          <p:cTn id="70" fill="hold">
                            <p:stCondLst>
                              <p:cond delay="2400"/>
                            </p:stCondLst>
                            <p:childTnLst>
                              <p:par>
                                <p:cTn id="71" presetID="10" presetClass="entr" presetSubtype="0" fill="hold"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100"/>
                                        <p:tgtEl>
                                          <p:spTgt spid="75"/>
                                        </p:tgtEl>
                                      </p:cBhvr>
                                    </p:animEffect>
                                  </p:childTnLst>
                                </p:cTn>
                              </p:par>
                            </p:childTnLst>
                          </p:cTn>
                        </p:par>
                        <p:par>
                          <p:cTn id="74" fill="hold">
                            <p:stCondLst>
                              <p:cond delay="2500"/>
                            </p:stCondLst>
                            <p:childTnLst>
                              <p:par>
                                <p:cTn id="75" presetID="10" presetClass="entr" presetSubtype="0"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fade">
                                      <p:cBhvr>
                                        <p:cTn id="77" dur="100"/>
                                        <p:tgtEl>
                                          <p:spTgt spid="77"/>
                                        </p:tgtEl>
                                      </p:cBhvr>
                                    </p:animEffect>
                                  </p:childTnLst>
                                </p:cTn>
                              </p:par>
                            </p:childTnLst>
                          </p:cTn>
                        </p:par>
                        <p:par>
                          <p:cTn id="78" fill="hold">
                            <p:stCondLst>
                              <p:cond delay="2600"/>
                            </p:stCondLst>
                            <p:childTnLst>
                              <p:par>
                                <p:cTn id="79" presetID="10" presetClass="entr" presetSubtype="0" fill="hold"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
                                        <p:tgtEl>
                                          <p:spTgt spid="40"/>
                                        </p:tgtEl>
                                      </p:cBhvr>
                                    </p:animEffect>
                                  </p:childTnLst>
                                </p:cTn>
                              </p:par>
                            </p:childTnLst>
                          </p:cTn>
                        </p:par>
                        <p:par>
                          <p:cTn id="82" fill="hold">
                            <p:stCondLst>
                              <p:cond delay="2700"/>
                            </p:stCondLst>
                            <p:childTnLst>
                              <p:par>
                                <p:cTn id="83" presetID="10" presetClass="entr" presetSubtype="0" fill="hold" nodeType="after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fade">
                                      <p:cBhvr>
                                        <p:cTn id="85" dur="100"/>
                                        <p:tgtEl>
                                          <p:spTgt spid="79"/>
                                        </p:tgtEl>
                                      </p:cBhvr>
                                    </p:animEffect>
                                  </p:childTnLst>
                                </p:cTn>
                              </p:par>
                            </p:childTnLst>
                          </p:cTn>
                        </p:par>
                        <p:par>
                          <p:cTn id="86" fill="hold">
                            <p:stCondLst>
                              <p:cond delay="28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100"/>
                                        <p:tgtEl>
                                          <p:spTgt spid="41"/>
                                        </p:tgtEl>
                                      </p:cBhvr>
                                    </p:animEffect>
                                  </p:childTnLst>
                                </p:cTn>
                              </p:par>
                            </p:childTnLst>
                          </p:cTn>
                        </p:par>
                        <p:par>
                          <p:cTn id="90" fill="hold">
                            <p:stCondLst>
                              <p:cond delay="2900"/>
                            </p:stCondLst>
                            <p:childTnLst>
                              <p:par>
                                <p:cTn id="91" presetID="10" presetClass="entr" presetSubtype="0" fill="hold" nodeType="after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1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7200" y="1806059"/>
            <a:ext cx="8229600" cy="273585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5" name="Title 4"/>
          <p:cNvSpPr>
            <a:spLocks noGrp="1"/>
          </p:cNvSpPr>
          <p:nvPr>
            <p:ph type="title"/>
          </p:nvPr>
        </p:nvSpPr>
        <p:spPr/>
        <p:txBody>
          <a:bodyPr>
            <a:normAutofit fontScale="90000"/>
          </a:bodyPr>
          <a:lstStyle/>
          <a:p>
            <a:pPr algn="ctr"/>
            <a:r>
              <a:rPr lang="en-US" dirty="0">
                <a:solidFill>
                  <a:srgbClr val="0B4E5B"/>
                </a:solidFill>
              </a:rPr>
              <a:t>T</a:t>
            </a:r>
            <a:r>
              <a:rPr lang="en-US" dirty="0" smtClean="0">
                <a:solidFill>
                  <a:srgbClr val="0B4E5B"/>
                </a:solidFill>
              </a:rPr>
              <a:t>he </a:t>
            </a:r>
            <a:r>
              <a:rPr lang="en-US" dirty="0">
                <a:solidFill>
                  <a:srgbClr val="0B4E5B"/>
                </a:solidFill>
              </a:rPr>
              <a:t>Global Mobile Connectivity Leader</a:t>
            </a:r>
            <a:endParaRPr lang="en-US" dirty="0"/>
          </a:p>
        </p:txBody>
      </p:sp>
      <p:sp>
        <p:nvSpPr>
          <p:cNvPr id="6" name="Text Placeholder 5"/>
          <p:cNvSpPr>
            <a:spLocks noGrp="1"/>
          </p:cNvSpPr>
          <p:nvPr>
            <p:ph type="body" idx="1"/>
          </p:nvPr>
        </p:nvSpPr>
        <p:spPr/>
        <p:txBody>
          <a:bodyPr/>
          <a:lstStyle/>
          <a:p>
            <a:pPr algn="ctr"/>
            <a:r>
              <a:rPr lang="en-US" dirty="0"/>
              <a:t>Unlimited, Everywhere, Invisible connectivity, </a:t>
            </a:r>
            <a:r>
              <a:rPr lang="en-US" dirty="0" smtClean="0"/>
              <a:t>powered </a:t>
            </a:r>
            <a:r>
              <a:rPr lang="en-US" dirty="0"/>
              <a:t>by the world’s largest Wi-Fi network</a:t>
            </a:r>
          </a:p>
        </p:txBody>
      </p:sp>
      <p:sp>
        <p:nvSpPr>
          <p:cNvPr id="7" name="Content Placeholder 6"/>
          <p:cNvSpPr>
            <a:spLocks noGrp="1"/>
          </p:cNvSpPr>
          <p:nvPr>
            <p:ph sz="half" idx="2"/>
          </p:nvPr>
        </p:nvSpPr>
        <p:spPr>
          <a:xfrm>
            <a:off x="4910675" y="1986672"/>
            <a:ext cx="3572932" cy="2369880"/>
          </a:xfrm>
        </p:spPr>
        <p:txBody>
          <a:bodyPr wrap="square">
            <a:spAutoFit/>
          </a:bodyPr>
          <a:lstStyle/>
          <a:p>
            <a:pPr marL="182880" indent="-182880">
              <a:spcBef>
                <a:spcPts val="600"/>
              </a:spcBef>
              <a:buClrTx/>
            </a:pPr>
            <a:r>
              <a:rPr lang="en-US" sz="1600" dirty="0" err="1">
                <a:solidFill>
                  <a:schemeClr val="bg1"/>
                </a:solidFill>
              </a:rPr>
              <a:t>SaaS</a:t>
            </a:r>
            <a:r>
              <a:rPr lang="en-US" sz="1600" dirty="0">
                <a:solidFill>
                  <a:schemeClr val="bg1"/>
                </a:solidFill>
              </a:rPr>
              <a:t> subscription model as a secure, cloud-based service</a:t>
            </a:r>
          </a:p>
          <a:p>
            <a:pPr marL="182880" indent="-182880">
              <a:spcBef>
                <a:spcPts val="600"/>
              </a:spcBef>
            </a:pPr>
            <a:r>
              <a:rPr lang="en-US" sz="1600" dirty="0">
                <a:solidFill>
                  <a:schemeClr val="bg1"/>
                </a:solidFill>
              </a:rPr>
              <a:t>iPass </a:t>
            </a:r>
            <a:r>
              <a:rPr lang="en-US" sz="1600" dirty="0" smtClean="0">
                <a:solidFill>
                  <a:schemeClr val="bg1"/>
                </a:solidFill>
              </a:rPr>
              <a:t>SmartConnect creates best Wi-Fi roaming experience</a:t>
            </a:r>
          </a:p>
          <a:p>
            <a:pPr marL="182880" indent="-182880">
              <a:spcBef>
                <a:spcPts val="600"/>
              </a:spcBef>
            </a:pPr>
            <a:r>
              <a:rPr lang="en-US" sz="1600" dirty="0" smtClean="0">
                <a:solidFill>
                  <a:schemeClr val="bg1"/>
                </a:solidFill>
              </a:rPr>
              <a:t>Global </a:t>
            </a:r>
            <a:r>
              <a:rPr lang="en-US" sz="1600" dirty="0">
                <a:solidFill>
                  <a:schemeClr val="bg1"/>
                </a:solidFill>
              </a:rPr>
              <a:t>operations, Silicon Valley headquarters</a:t>
            </a:r>
          </a:p>
          <a:p>
            <a:pPr marL="182880" indent="-182880">
              <a:spcBef>
                <a:spcPts val="600"/>
              </a:spcBef>
            </a:pPr>
            <a:r>
              <a:rPr lang="en-GB" sz="1600" dirty="0">
                <a:solidFill>
                  <a:schemeClr val="bg1"/>
                </a:solidFill>
              </a:rPr>
              <a:t>O</a:t>
            </a:r>
            <a:r>
              <a:rPr lang="en-GB" sz="1600" dirty="0" smtClean="0">
                <a:solidFill>
                  <a:schemeClr val="bg1"/>
                </a:solidFill>
              </a:rPr>
              <a:t>n </a:t>
            </a:r>
            <a:r>
              <a:rPr lang="en-GB" sz="1600" dirty="0" err="1">
                <a:solidFill>
                  <a:schemeClr val="bg1"/>
                </a:solidFill>
              </a:rPr>
              <a:t>Nasdaq</a:t>
            </a:r>
            <a:r>
              <a:rPr lang="en-GB" sz="1600" dirty="0">
                <a:solidFill>
                  <a:schemeClr val="bg1"/>
                </a:solidFill>
              </a:rPr>
              <a:t> since 2003</a:t>
            </a:r>
          </a:p>
          <a:p>
            <a:pPr marL="182880" indent="-182880">
              <a:spcBef>
                <a:spcPts val="600"/>
              </a:spcBef>
            </a:pPr>
            <a:r>
              <a:rPr lang="en-GB" sz="1600" dirty="0" smtClean="0">
                <a:solidFill>
                  <a:schemeClr val="bg1"/>
                </a:solidFill>
              </a:rPr>
              <a:t>40+ </a:t>
            </a:r>
            <a:r>
              <a:rPr lang="en-GB" sz="1600" dirty="0">
                <a:solidFill>
                  <a:schemeClr val="bg1"/>
                </a:solidFill>
              </a:rPr>
              <a:t>patents</a:t>
            </a:r>
          </a:p>
        </p:txBody>
      </p:sp>
      <p:sp>
        <p:nvSpPr>
          <p:cNvPr id="4" name="Slide Number Placeholder 3"/>
          <p:cNvSpPr>
            <a:spLocks noGrp="1"/>
          </p:cNvSpPr>
          <p:nvPr>
            <p:ph type="sldNum" sz="quarter" idx="12"/>
          </p:nvPr>
        </p:nvSpPr>
        <p:spPr/>
        <p:txBody>
          <a:bodyPr/>
          <a:lstStyle/>
          <a:p>
            <a:fld id="{9378A6DB-5A0A-5845-9AB3-EA012823A32C}" type="slidenum">
              <a:rPr lang="en-US" smtClean="0">
                <a:latin typeface="Arial"/>
                <a:cs typeface="Arial"/>
              </a:rPr>
              <a:pPr/>
              <a:t>25</a:t>
            </a:fld>
            <a:endParaRPr lang="en-US" dirty="0">
              <a:latin typeface="Arial"/>
              <a:cs typeface="Arial"/>
            </a:endParaRPr>
          </a:p>
        </p:txBody>
      </p:sp>
      <p:grpSp>
        <p:nvGrpSpPr>
          <p:cNvPr id="2" name="Group 1"/>
          <p:cNvGrpSpPr/>
          <p:nvPr/>
        </p:nvGrpSpPr>
        <p:grpSpPr>
          <a:xfrm>
            <a:off x="638880" y="2239022"/>
            <a:ext cx="1222056" cy="1633793"/>
            <a:chOff x="638880" y="2239022"/>
            <a:chExt cx="1222056" cy="1633793"/>
          </a:xfrm>
        </p:grpSpPr>
        <p:sp>
          <p:nvSpPr>
            <p:cNvPr id="9" name="TextBox 8"/>
            <p:cNvSpPr txBox="1"/>
            <p:nvPr/>
          </p:nvSpPr>
          <p:spPr>
            <a:xfrm>
              <a:off x="638880" y="3114488"/>
              <a:ext cx="1222056" cy="758327"/>
            </a:xfrm>
            <a:prstGeom prst="rect">
              <a:avLst/>
            </a:prstGeom>
            <a:noFill/>
          </p:spPr>
          <p:txBody>
            <a:bodyPr wrap="square" lIns="0" tIns="0" rIns="0" bIns="0" rtlCol="0">
              <a:spAutoFit/>
            </a:bodyPr>
            <a:lstStyle/>
            <a:p>
              <a:pPr algn="ctr"/>
              <a:r>
                <a:rPr lang="en-US" sz="4000" b="1" dirty="0" smtClean="0">
                  <a:solidFill>
                    <a:schemeClr val="bg2"/>
                  </a:solidFill>
                  <a:latin typeface="Arial"/>
                  <a:cs typeface="Arial"/>
                </a:rPr>
                <a:t>62</a:t>
              </a:r>
              <a:r>
                <a:rPr lang="en-US" sz="2000" b="1" dirty="0" smtClean="0">
                  <a:solidFill>
                    <a:schemeClr val="bg2"/>
                  </a:solidFill>
                  <a:latin typeface="Arial"/>
                  <a:cs typeface="Arial"/>
                </a:rPr>
                <a:t>M</a:t>
              </a:r>
              <a:r>
                <a:rPr lang="en-US" sz="3000" dirty="0" smtClean="0">
                  <a:solidFill>
                    <a:schemeClr val="bg2"/>
                  </a:solidFill>
                  <a:latin typeface="Arial"/>
                  <a:cs typeface="Arial"/>
                </a:rPr>
                <a:t>+</a:t>
              </a:r>
            </a:p>
            <a:p>
              <a:pPr algn="ctr">
                <a:lnSpc>
                  <a:spcPts val="1000"/>
                </a:lnSpc>
              </a:pPr>
              <a:r>
                <a:rPr lang="en-US" sz="1400" dirty="0" smtClean="0">
                  <a:solidFill>
                    <a:schemeClr val="bg1"/>
                  </a:solidFill>
                  <a:latin typeface="Arial"/>
                  <a:cs typeface="Arial"/>
                </a:rPr>
                <a:t>HOTSPOTS</a:t>
              </a:r>
              <a:endParaRPr lang="en-US" sz="1400" dirty="0">
                <a:solidFill>
                  <a:schemeClr val="bg1"/>
                </a:solidFill>
                <a:latin typeface="Arial"/>
                <a:cs typeface="Arial"/>
              </a:endParaRPr>
            </a:p>
          </p:txBody>
        </p:sp>
        <p:pic>
          <p:nvPicPr>
            <p:cNvPr id="12" name="Picture 11" descr="Hotspots_1_white.pdf"/>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804781" y="2239022"/>
              <a:ext cx="890255" cy="890255"/>
            </a:xfrm>
            <a:prstGeom prst="rect">
              <a:avLst/>
            </a:prstGeom>
          </p:spPr>
        </p:pic>
      </p:grpSp>
      <p:grpSp>
        <p:nvGrpSpPr>
          <p:cNvPr id="14" name="Group 13"/>
          <p:cNvGrpSpPr/>
          <p:nvPr/>
        </p:nvGrpSpPr>
        <p:grpSpPr>
          <a:xfrm>
            <a:off x="3266292" y="2231925"/>
            <a:ext cx="1222056" cy="1640890"/>
            <a:chOff x="3266292" y="2231925"/>
            <a:chExt cx="1222056" cy="1640890"/>
          </a:xfrm>
        </p:grpSpPr>
        <p:sp>
          <p:nvSpPr>
            <p:cNvPr id="11" name="TextBox 10"/>
            <p:cNvSpPr txBox="1"/>
            <p:nvPr/>
          </p:nvSpPr>
          <p:spPr>
            <a:xfrm>
              <a:off x="3266292" y="3114488"/>
              <a:ext cx="1222056" cy="758327"/>
            </a:xfrm>
            <a:prstGeom prst="rect">
              <a:avLst/>
            </a:prstGeom>
            <a:noFill/>
          </p:spPr>
          <p:txBody>
            <a:bodyPr wrap="square" lIns="0" tIns="0" rIns="0" bIns="0" rtlCol="0">
              <a:spAutoFit/>
            </a:bodyPr>
            <a:lstStyle/>
            <a:p>
              <a:pPr algn="ctr"/>
              <a:r>
                <a:rPr lang="en-US" sz="4000" b="1" dirty="0" smtClean="0">
                  <a:solidFill>
                    <a:schemeClr val="bg2"/>
                  </a:solidFill>
                  <a:latin typeface="Arial"/>
                  <a:cs typeface="Arial"/>
                </a:rPr>
                <a:t>160</a:t>
              </a:r>
              <a:r>
                <a:rPr lang="en-US" sz="3000" dirty="0" smtClean="0">
                  <a:solidFill>
                    <a:schemeClr val="bg2"/>
                  </a:solidFill>
                  <a:latin typeface="Arial"/>
                  <a:cs typeface="Arial"/>
                </a:rPr>
                <a:t>+</a:t>
              </a:r>
            </a:p>
            <a:p>
              <a:pPr algn="ctr">
                <a:lnSpc>
                  <a:spcPts val="1000"/>
                </a:lnSpc>
              </a:pPr>
              <a:r>
                <a:rPr lang="en-US" sz="1400" dirty="0" smtClean="0">
                  <a:solidFill>
                    <a:schemeClr val="bg1"/>
                  </a:solidFill>
                  <a:latin typeface="Arial"/>
                  <a:cs typeface="Arial"/>
                </a:rPr>
                <a:t>NETWORKS</a:t>
              </a:r>
              <a:endParaRPr lang="en-US" sz="1400" dirty="0">
                <a:solidFill>
                  <a:schemeClr val="bg1"/>
                </a:solidFill>
                <a:latin typeface="Arial"/>
                <a:cs typeface="Arial"/>
              </a:endParaRPr>
            </a:p>
          </p:txBody>
        </p:sp>
        <p:pic>
          <p:nvPicPr>
            <p:cNvPr id="13" name="Picture 12" descr="Network_1_white.pdf"/>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3432193" y="2231925"/>
              <a:ext cx="890255" cy="890255"/>
            </a:xfrm>
            <a:prstGeom prst="rect">
              <a:avLst/>
            </a:prstGeom>
          </p:spPr>
        </p:pic>
      </p:grpSp>
      <p:grpSp>
        <p:nvGrpSpPr>
          <p:cNvPr id="3" name="Group 2"/>
          <p:cNvGrpSpPr/>
          <p:nvPr/>
        </p:nvGrpSpPr>
        <p:grpSpPr>
          <a:xfrm>
            <a:off x="1950448" y="2239022"/>
            <a:ext cx="1222056" cy="2132220"/>
            <a:chOff x="1950448" y="2239022"/>
            <a:chExt cx="1222056" cy="2132220"/>
          </a:xfrm>
        </p:grpSpPr>
        <p:sp>
          <p:nvSpPr>
            <p:cNvPr id="10" name="TextBox 9"/>
            <p:cNvSpPr txBox="1"/>
            <p:nvPr/>
          </p:nvSpPr>
          <p:spPr>
            <a:xfrm>
              <a:off x="1950448" y="3114488"/>
              <a:ext cx="1222056" cy="1256754"/>
            </a:xfrm>
            <a:prstGeom prst="rect">
              <a:avLst/>
            </a:prstGeom>
            <a:noFill/>
          </p:spPr>
          <p:txBody>
            <a:bodyPr wrap="square" lIns="0" tIns="0" rIns="0" bIns="0" rtlCol="0">
              <a:spAutoFit/>
            </a:bodyPr>
            <a:lstStyle/>
            <a:p>
              <a:pPr algn="ctr"/>
              <a:r>
                <a:rPr lang="en-US" sz="4000" b="1" dirty="0" smtClean="0">
                  <a:solidFill>
                    <a:schemeClr val="bg2"/>
                  </a:solidFill>
                  <a:latin typeface="Arial"/>
                  <a:cs typeface="Arial"/>
                </a:rPr>
                <a:t>180</a:t>
              </a:r>
              <a:r>
                <a:rPr lang="en-US" sz="3000" dirty="0" smtClean="0">
                  <a:solidFill>
                    <a:schemeClr val="bg2"/>
                  </a:solidFill>
                  <a:latin typeface="Arial"/>
                  <a:cs typeface="Arial"/>
                </a:rPr>
                <a:t>+</a:t>
              </a:r>
            </a:p>
            <a:p>
              <a:pPr algn="ctr">
                <a:lnSpc>
                  <a:spcPts val="1000"/>
                </a:lnSpc>
              </a:pPr>
              <a:r>
                <a:rPr lang="en-US" sz="1400" dirty="0" smtClean="0">
                  <a:solidFill>
                    <a:schemeClr val="bg1"/>
                  </a:solidFill>
                  <a:latin typeface="Arial"/>
                  <a:cs typeface="Arial"/>
                </a:rPr>
                <a:t>COUNTRIES</a:t>
              </a:r>
            </a:p>
            <a:p>
              <a:pPr algn="ctr">
                <a:lnSpc>
                  <a:spcPts val="1000"/>
                </a:lnSpc>
              </a:pPr>
              <a:endParaRPr lang="en-US" sz="1400" dirty="0">
                <a:solidFill>
                  <a:schemeClr val="bg1"/>
                </a:solidFill>
                <a:latin typeface="Arial"/>
                <a:cs typeface="Arial"/>
              </a:endParaRPr>
            </a:p>
            <a:p>
              <a:pPr algn="ctr">
                <a:lnSpc>
                  <a:spcPts val="1000"/>
                </a:lnSpc>
              </a:pPr>
              <a:r>
                <a:rPr lang="en-US" sz="1400" dirty="0" smtClean="0">
                  <a:solidFill>
                    <a:schemeClr val="bg1"/>
                  </a:solidFill>
                  <a:latin typeface="Arial"/>
                  <a:cs typeface="Arial"/>
                </a:rPr>
                <a:t>AND</a:t>
              </a:r>
            </a:p>
            <a:p>
              <a:pPr algn="ctr">
                <a:lnSpc>
                  <a:spcPts val="1000"/>
                </a:lnSpc>
              </a:pPr>
              <a:endParaRPr lang="en-US" sz="1400" dirty="0">
                <a:solidFill>
                  <a:schemeClr val="bg1"/>
                </a:solidFill>
                <a:latin typeface="Arial"/>
                <a:cs typeface="Arial"/>
              </a:endParaRPr>
            </a:p>
            <a:p>
              <a:pPr algn="ctr">
                <a:lnSpc>
                  <a:spcPts val="1000"/>
                </a:lnSpc>
              </a:pPr>
              <a:r>
                <a:rPr lang="en-US" sz="1400" dirty="0" smtClean="0">
                  <a:solidFill>
                    <a:schemeClr val="bg1"/>
                  </a:solidFill>
                  <a:latin typeface="Arial"/>
                  <a:cs typeface="Arial"/>
                </a:rPr>
                <a:t>TERRITORIES</a:t>
              </a:r>
              <a:endParaRPr lang="en-US" sz="1400" dirty="0">
                <a:solidFill>
                  <a:schemeClr val="bg1"/>
                </a:solidFill>
                <a:latin typeface="Arial"/>
                <a:cs typeface="Arial"/>
              </a:endParaRPr>
            </a:p>
          </p:txBody>
        </p:sp>
        <p:pic>
          <p:nvPicPr>
            <p:cNvPr id="16" name="Picture 15" descr="Globe_1_white.pdf"/>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2116349" y="2239022"/>
              <a:ext cx="890255" cy="890255"/>
            </a:xfrm>
            <a:prstGeom prst="rect">
              <a:avLst/>
            </a:prstGeom>
          </p:spPr>
        </p:pic>
      </p:grpSp>
    </p:spTree>
    <p:extLst>
      <p:ext uri="{BB962C8B-B14F-4D97-AF65-F5344CB8AC3E}">
        <p14:creationId xmlns:p14="http://schemas.microsoft.com/office/powerpoint/2010/main" val="314928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Addendum</a:t>
            </a:r>
            <a:endParaRPr lang="en-US" dirty="0"/>
          </a:p>
        </p:txBody>
      </p:sp>
    </p:spTree>
    <p:extLst>
      <p:ext uri="{BB962C8B-B14F-4D97-AF65-F5344CB8AC3E}">
        <p14:creationId xmlns:p14="http://schemas.microsoft.com/office/powerpoint/2010/main" val="394021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Objection Handling</a:t>
            </a:r>
            <a:endParaRPr lang="en-US" dirty="0"/>
          </a:p>
        </p:txBody>
      </p:sp>
      <p:sp>
        <p:nvSpPr>
          <p:cNvPr id="3" name="Content Placeholder 2"/>
          <p:cNvSpPr>
            <a:spLocks noGrp="1"/>
          </p:cNvSpPr>
          <p:nvPr>
            <p:ph sz="half" idx="2"/>
          </p:nvPr>
        </p:nvSpPr>
        <p:spPr/>
        <p:txBody>
          <a:bodyPr numCol="1" spcCol="182880"/>
          <a:lstStyle/>
          <a:p>
            <a:pPr marL="0" lvl="0" indent="0" fontAlgn="base">
              <a:buNone/>
            </a:pPr>
            <a:r>
              <a:rPr lang="en-US" sz="1600" b="1" dirty="0"/>
              <a:t>We use </a:t>
            </a:r>
            <a:r>
              <a:rPr lang="en-US" sz="1600" b="1" dirty="0" smtClean="0"/>
              <a:t>tethering:</a:t>
            </a:r>
            <a:r>
              <a:rPr lang="en-US" sz="1600" dirty="0" smtClean="0"/>
              <a:t> </a:t>
            </a:r>
            <a:r>
              <a:rPr lang="en-US" sz="1600" dirty="0"/>
              <a:t>There are many issues with tethering. </a:t>
            </a:r>
          </a:p>
        </p:txBody>
      </p:sp>
      <p:sp>
        <p:nvSpPr>
          <p:cNvPr id="4" name="Slide Number Placeholder 3"/>
          <p:cNvSpPr>
            <a:spLocks noGrp="1"/>
          </p:cNvSpPr>
          <p:nvPr>
            <p:ph type="sldNum" sz="quarter" idx="12"/>
          </p:nvPr>
        </p:nvSpPr>
        <p:spPr/>
        <p:txBody>
          <a:bodyPr/>
          <a:lstStyle/>
          <a:p>
            <a:fld id="{9378A6DB-5A0A-5845-9AB3-EA012823A32C}" type="slidenum">
              <a:rPr lang="en-US" smtClean="0"/>
              <a:pPr/>
              <a:t>27</a:t>
            </a:fld>
            <a:endParaRPr lang="en-US" dirty="0"/>
          </a:p>
        </p:txBody>
      </p:sp>
      <p:sp>
        <p:nvSpPr>
          <p:cNvPr id="7" name="Rectangle 6"/>
          <p:cNvSpPr/>
          <p:nvPr/>
        </p:nvSpPr>
        <p:spPr>
          <a:xfrm>
            <a:off x="549179" y="1430867"/>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Limited data</a:t>
            </a:r>
            <a:endParaRPr lang="en-US" sz="1200" b="1" dirty="0">
              <a:latin typeface="Arial"/>
              <a:cs typeface="Arial"/>
            </a:endParaRPr>
          </a:p>
        </p:txBody>
      </p:sp>
      <p:sp>
        <p:nvSpPr>
          <p:cNvPr id="8" name="Rectangle 7"/>
          <p:cNvSpPr/>
          <p:nvPr/>
        </p:nvSpPr>
        <p:spPr>
          <a:xfrm>
            <a:off x="2617868" y="1430867"/>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Data and voice</a:t>
            </a:r>
            <a:endParaRPr lang="en-US" sz="1200" b="1" dirty="0">
              <a:latin typeface="Arial"/>
              <a:cs typeface="Arial"/>
            </a:endParaRPr>
          </a:p>
        </p:txBody>
      </p:sp>
      <p:sp>
        <p:nvSpPr>
          <p:cNvPr id="9" name="Rectangle 8"/>
          <p:cNvSpPr/>
          <p:nvPr/>
        </p:nvSpPr>
        <p:spPr>
          <a:xfrm>
            <a:off x="4686557" y="1430867"/>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Battery consumption</a:t>
            </a:r>
            <a:endParaRPr lang="en-US" sz="1200" b="1" dirty="0">
              <a:latin typeface="Arial"/>
              <a:cs typeface="Arial"/>
            </a:endParaRPr>
          </a:p>
        </p:txBody>
      </p:sp>
      <p:sp>
        <p:nvSpPr>
          <p:cNvPr id="10" name="Rectangle 9"/>
          <p:cNvSpPr/>
          <p:nvPr/>
        </p:nvSpPr>
        <p:spPr>
          <a:xfrm>
            <a:off x="6755246" y="1430867"/>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Single point of failure</a:t>
            </a:r>
            <a:endParaRPr lang="en-US" sz="1200" b="1" dirty="0">
              <a:latin typeface="Arial"/>
              <a:cs typeface="Arial"/>
            </a:endParaRPr>
          </a:p>
        </p:txBody>
      </p:sp>
      <p:sp>
        <p:nvSpPr>
          <p:cNvPr id="11" name="TextBox 10"/>
          <p:cNvSpPr txBox="1"/>
          <p:nvPr/>
        </p:nvSpPr>
        <p:spPr>
          <a:xfrm>
            <a:off x="549179" y="1787726"/>
            <a:ext cx="1931554" cy="1015663"/>
          </a:xfrm>
          <a:prstGeom prst="rect">
            <a:avLst/>
          </a:prstGeom>
          <a:noFill/>
        </p:spPr>
        <p:txBody>
          <a:bodyPr wrap="square" lIns="0" tIns="0" rIns="0" bIns="45720" rtlCol="0">
            <a:spAutoFit/>
          </a:bodyPr>
          <a:lstStyle/>
          <a:p>
            <a:pPr>
              <a:spcBef>
                <a:spcPts val="600"/>
              </a:spcBef>
            </a:pPr>
            <a:r>
              <a:rPr lang="en-US" sz="900" dirty="0"/>
              <a:t>Most cellular data plans are not unlimited and if they are, they are throttled after a certain threshold, depending on the carrier. Bandwidth intensive work is better done over a hotspot to maintain good connectivity and avoid running out of phone data. </a:t>
            </a:r>
          </a:p>
        </p:txBody>
      </p:sp>
      <p:sp>
        <p:nvSpPr>
          <p:cNvPr id="13" name="TextBox 12"/>
          <p:cNvSpPr txBox="1"/>
          <p:nvPr/>
        </p:nvSpPr>
        <p:spPr>
          <a:xfrm>
            <a:off x="2616361" y="1787726"/>
            <a:ext cx="1931554" cy="600164"/>
          </a:xfrm>
          <a:prstGeom prst="rect">
            <a:avLst/>
          </a:prstGeom>
          <a:noFill/>
        </p:spPr>
        <p:txBody>
          <a:bodyPr wrap="square" lIns="0" tIns="0" rIns="0" bIns="45720" rtlCol="0">
            <a:spAutoFit/>
          </a:bodyPr>
          <a:lstStyle/>
          <a:p>
            <a:pPr>
              <a:spcBef>
                <a:spcPts val="600"/>
              </a:spcBef>
            </a:pPr>
            <a:r>
              <a:rPr lang="en-US" sz="900" dirty="0"/>
              <a:t>Certain carriers do not support simultaneous usage of voice and data. </a:t>
            </a:r>
            <a:r>
              <a:rPr lang="en-US" sz="900" dirty="0" err="1"/>
              <a:t>iPass</a:t>
            </a:r>
            <a:r>
              <a:rPr lang="en-US" sz="900" dirty="0"/>
              <a:t> supports using voice and data </a:t>
            </a:r>
            <a:r>
              <a:rPr lang="en-US" sz="900" dirty="0" smtClean="0"/>
              <a:t>simultaneously.</a:t>
            </a:r>
            <a:endParaRPr lang="en-US" sz="900" dirty="0"/>
          </a:p>
        </p:txBody>
      </p:sp>
      <p:sp>
        <p:nvSpPr>
          <p:cNvPr id="14" name="TextBox 13"/>
          <p:cNvSpPr txBox="1"/>
          <p:nvPr/>
        </p:nvSpPr>
        <p:spPr>
          <a:xfrm>
            <a:off x="4686557" y="1787726"/>
            <a:ext cx="1931554" cy="600164"/>
          </a:xfrm>
          <a:prstGeom prst="rect">
            <a:avLst/>
          </a:prstGeom>
          <a:noFill/>
        </p:spPr>
        <p:txBody>
          <a:bodyPr wrap="square" lIns="0" tIns="0" rIns="0" bIns="45720" rtlCol="0">
            <a:spAutoFit/>
          </a:bodyPr>
          <a:lstStyle/>
          <a:p>
            <a:pPr>
              <a:spcBef>
                <a:spcPts val="600"/>
              </a:spcBef>
            </a:pPr>
            <a:r>
              <a:rPr lang="en-US" sz="900" dirty="0"/>
              <a:t>Tethering reduces the available phone battery. Using iPass means a user does not have to drain the battery just to stay connected. </a:t>
            </a:r>
          </a:p>
        </p:txBody>
      </p:sp>
      <p:sp>
        <p:nvSpPr>
          <p:cNvPr id="15" name="TextBox 14"/>
          <p:cNvSpPr txBox="1"/>
          <p:nvPr/>
        </p:nvSpPr>
        <p:spPr>
          <a:xfrm>
            <a:off x="6759736" y="1787726"/>
            <a:ext cx="1931554" cy="738664"/>
          </a:xfrm>
          <a:prstGeom prst="rect">
            <a:avLst/>
          </a:prstGeom>
          <a:noFill/>
        </p:spPr>
        <p:txBody>
          <a:bodyPr wrap="square" lIns="0" tIns="0" rIns="0" bIns="45720" rtlCol="0">
            <a:spAutoFit/>
          </a:bodyPr>
          <a:lstStyle/>
          <a:p>
            <a:pPr>
              <a:spcBef>
                <a:spcPts val="600"/>
              </a:spcBef>
            </a:pPr>
            <a:r>
              <a:rPr lang="en-US" sz="900" dirty="0"/>
              <a:t>Tethering makes the phone a single point of failure for your connectivity. Having access to hotspots along with a cell phone diversifies your connectivity </a:t>
            </a:r>
            <a:r>
              <a:rPr lang="en-US" sz="900" dirty="0" smtClean="0"/>
              <a:t>options.</a:t>
            </a:r>
            <a:endParaRPr lang="en-US" sz="900" dirty="0"/>
          </a:p>
        </p:txBody>
      </p:sp>
      <p:sp>
        <p:nvSpPr>
          <p:cNvPr id="16" name="Rectangle 15"/>
          <p:cNvSpPr/>
          <p:nvPr/>
        </p:nvSpPr>
        <p:spPr>
          <a:xfrm>
            <a:off x="549179" y="3175001"/>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Bandwidth</a:t>
            </a:r>
            <a:endParaRPr lang="en-US" sz="1200" b="1" dirty="0">
              <a:latin typeface="Arial"/>
              <a:cs typeface="Arial"/>
            </a:endParaRPr>
          </a:p>
        </p:txBody>
      </p:sp>
      <p:sp>
        <p:nvSpPr>
          <p:cNvPr id="17" name="Rectangle 16"/>
          <p:cNvSpPr/>
          <p:nvPr/>
        </p:nvSpPr>
        <p:spPr>
          <a:xfrm>
            <a:off x="2617868" y="3175001"/>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Security</a:t>
            </a:r>
            <a:endParaRPr lang="en-US" sz="1200" b="1" dirty="0">
              <a:latin typeface="Arial"/>
              <a:cs typeface="Arial"/>
            </a:endParaRPr>
          </a:p>
        </p:txBody>
      </p:sp>
      <p:sp>
        <p:nvSpPr>
          <p:cNvPr id="18" name="Rectangle 17"/>
          <p:cNvSpPr/>
          <p:nvPr/>
        </p:nvSpPr>
        <p:spPr>
          <a:xfrm>
            <a:off x="4686557" y="3175001"/>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Cost</a:t>
            </a:r>
            <a:endParaRPr lang="en-US" sz="1200" b="1" dirty="0">
              <a:latin typeface="Arial"/>
              <a:cs typeface="Arial"/>
            </a:endParaRPr>
          </a:p>
        </p:txBody>
      </p:sp>
      <p:sp>
        <p:nvSpPr>
          <p:cNvPr id="19" name="Rectangle 18"/>
          <p:cNvSpPr/>
          <p:nvPr/>
        </p:nvSpPr>
        <p:spPr>
          <a:xfrm>
            <a:off x="6755246" y="3175001"/>
            <a:ext cx="1931554" cy="3017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45720" bIns="45720" rtlCol="0" anchor="t" anchorCtr="0"/>
          <a:lstStyle/>
          <a:p>
            <a:pPr algn="ctr"/>
            <a:r>
              <a:rPr lang="en-US" sz="1200" b="1" dirty="0" smtClean="0">
                <a:latin typeface="Arial"/>
                <a:cs typeface="Arial"/>
              </a:rPr>
              <a:t>Limited network access</a:t>
            </a:r>
            <a:endParaRPr lang="en-US" sz="1200" b="1" dirty="0">
              <a:latin typeface="Arial"/>
              <a:cs typeface="Arial"/>
            </a:endParaRPr>
          </a:p>
        </p:txBody>
      </p:sp>
      <p:sp>
        <p:nvSpPr>
          <p:cNvPr id="20" name="TextBox 19"/>
          <p:cNvSpPr txBox="1"/>
          <p:nvPr/>
        </p:nvSpPr>
        <p:spPr>
          <a:xfrm>
            <a:off x="549179" y="3531860"/>
            <a:ext cx="1931554" cy="1015663"/>
          </a:xfrm>
          <a:prstGeom prst="rect">
            <a:avLst/>
          </a:prstGeom>
          <a:noFill/>
        </p:spPr>
        <p:txBody>
          <a:bodyPr wrap="square" lIns="0" tIns="0" rIns="0" bIns="45720" rtlCol="0">
            <a:spAutoFit/>
          </a:bodyPr>
          <a:lstStyle/>
          <a:p>
            <a:pPr>
              <a:spcBef>
                <a:spcPts val="600"/>
              </a:spcBef>
            </a:pPr>
            <a:r>
              <a:rPr lang="en-US" sz="900" dirty="0"/>
              <a:t>With tethering, the more devices one connects, the worse the connectivity, as they are all constrained by how much data tethering can transport. </a:t>
            </a:r>
            <a:r>
              <a:rPr lang="en-US" sz="900" dirty="0" err="1"/>
              <a:t>iPass</a:t>
            </a:r>
            <a:r>
              <a:rPr lang="en-US" sz="900" dirty="0"/>
              <a:t> connects multiple devices at the same time without any degradation of </a:t>
            </a:r>
            <a:r>
              <a:rPr lang="en-US" sz="900" dirty="0" smtClean="0"/>
              <a:t>quality.</a:t>
            </a:r>
            <a:endParaRPr lang="en-US" sz="900" dirty="0"/>
          </a:p>
        </p:txBody>
      </p:sp>
      <p:sp>
        <p:nvSpPr>
          <p:cNvPr id="21" name="TextBox 20"/>
          <p:cNvSpPr txBox="1"/>
          <p:nvPr/>
        </p:nvSpPr>
        <p:spPr>
          <a:xfrm>
            <a:off x="2616361" y="3531860"/>
            <a:ext cx="1931554" cy="877163"/>
          </a:xfrm>
          <a:prstGeom prst="rect">
            <a:avLst/>
          </a:prstGeom>
          <a:noFill/>
        </p:spPr>
        <p:txBody>
          <a:bodyPr wrap="square" lIns="0" tIns="0" rIns="0" bIns="45720" rtlCol="0">
            <a:spAutoFit/>
          </a:bodyPr>
          <a:lstStyle/>
          <a:p>
            <a:pPr>
              <a:spcBef>
                <a:spcPts val="600"/>
              </a:spcBef>
            </a:pPr>
            <a:r>
              <a:rPr lang="en-US" sz="900" dirty="0"/>
              <a:t>Tethering connections between a cell phone and other devices are unsecured, and the last mile is where most attacks occur. With the </a:t>
            </a:r>
            <a:r>
              <a:rPr lang="en-US" sz="900" dirty="0" err="1"/>
              <a:t>iPass</a:t>
            </a:r>
            <a:r>
              <a:rPr lang="en-US" sz="900"/>
              <a:t> </a:t>
            </a:r>
            <a:r>
              <a:rPr lang="en-US" sz="900" smtClean="0"/>
              <a:t>last </a:t>
            </a:r>
            <a:r>
              <a:rPr lang="en-US" sz="900" dirty="0"/>
              <a:t>m</a:t>
            </a:r>
            <a:r>
              <a:rPr lang="en-US" sz="900" smtClean="0"/>
              <a:t>ile </a:t>
            </a:r>
            <a:r>
              <a:rPr lang="en-US" sz="900" dirty="0"/>
              <a:t>VPN, </a:t>
            </a:r>
            <a:r>
              <a:rPr lang="en-US" sz="900" dirty="0" err="1"/>
              <a:t>iPass</a:t>
            </a:r>
            <a:r>
              <a:rPr lang="en-US" sz="900" dirty="0"/>
              <a:t> provides security where the risk is </a:t>
            </a:r>
            <a:r>
              <a:rPr lang="en-US" sz="900" dirty="0" smtClean="0"/>
              <a:t>greatest.</a:t>
            </a:r>
            <a:endParaRPr lang="en-US" sz="900" dirty="0"/>
          </a:p>
        </p:txBody>
      </p:sp>
      <p:sp>
        <p:nvSpPr>
          <p:cNvPr id="22" name="TextBox 21"/>
          <p:cNvSpPr txBox="1"/>
          <p:nvPr/>
        </p:nvSpPr>
        <p:spPr>
          <a:xfrm>
            <a:off x="4686557" y="3531860"/>
            <a:ext cx="1931554" cy="877163"/>
          </a:xfrm>
          <a:prstGeom prst="rect">
            <a:avLst/>
          </a:prstGeom>
          <a:noFill/>
        </p:spPr>
        <p:txBody>
          <a:bodyPr wrap="square" lIns="0" tIns="0" rIns="0" bIns="45720" rtlCol="0">
            <a:spAutoFit/>
          </a:bodyPr>
          <a:lstStyle/>
          <a:p>
            <a:pPr>
              <a:spcBef>
                <a:spcPts val="600"/>
              </a:spcBef>
            </a:pPr>
            <a:r>
              <a:rPr lang="en-US" sz="900" dirty="0"/>
              <a:t>Data charges from tethering tend to be prohibitively expensive when traveling internationally. </a:t>
            </a:r>
            <a:r>
              <a:rPr lang="en-US" sz="900" dirty="0" err="1"/>
              <a:t>iPass</a:t>
            </a:r>
            <a:r>
              <a:rPr lang="en-US" sz="900" dirty="0"/>
              <a:t> provides unlimited access to a global network for a predictable monthly </a:t>
            </a:r>
            <a:r>
              <a:rPr lang="en-US" sz="900" dirty="0" smtClean="0"/>
              <a:t>price.</a:t>
            </a:r>
            <a:endParaRPr lang="en-US" sz="900" dirty="0"/>
          </a:p>
        </p:txBody>
      </p:sp>
      <p:sp>
        <p:nvSpPr>
          <p:cNvPr id="23" name="TextBox 22"/>
          <p:cNvSpPr txBox="1"/>
          <p:nvPr/>
        </p:nvSpPr>
        <p:spPr>
          <a:xfrm>
            <a:off x="6759736" y="3531860"/>
            <a:ext cx="1927064" cy="1154162"/>
          </a:xfrm>
          <a:prstGeom prst="rect">
            <a:avLst/>
          </a:prstGeom>
          <a:noFill/>
        </p:spPr>
        <p:txBody>
          <a:bodyPr wrap="square" lIns="0" tIns="0" rIns="0" bIns="45720" rtlCol="0">
            <a:spAutoFit/>
          </a:bodyPr>
          <a:lstStyle/>
          <a:p>
            <a:pPr>
              <a:spcBef>
                <a:spcPts val="600"/>
              </a:spcBef>
            </a:pPr>
            <a:r>
              <a:rPr lang="en-US" sz="900" dirty="0"/>
              <a:t>With tethering, users are limited to </a:t>
            </a:r>
            <a:r>
              <a:rPr lang="en-US" sz="900" dirty="0" smtClean="0"/>
              <a:t/>
            </a:r>
            <a:br>
              <a:rPr lang="en-US" sz="900" dirty="0" smtClean="0"/>
            </a:br>
            <a:r>
              <a:rPr lang="en-US" sz="900" dirty="0" smtClean="0"/>
              <a:t>the </a:t>
            </a:r>
            <a:r>
              <a:rPr lang="en-US" sz="900" dirty="0"/>
              <a:t>network of their cell phone provider. </a:t>
            </a:r>
            <a:r>
              <a:rPr lang="en-US" sz="900" dirty="0" err="1"/>
              <a:t>iPass</a:t>
            </a:r>
            <a:r>
              <a:rPr lang="en-US" sz="900" dirty="0"/>
              <a:t> aggregates more than 160 networks. Moreover, with </a:t>
            </a:r>
            <a:r>
              <a:rPr lang="en-US" sz="900" dirty="0" err="1"/>
              <a:t>iPass</a:t>
            </a:r>
            <a:r>
              <a:rPr lang="en-US" sz="900" dirty="0"/>
              <a:t> </a:t>
            </a:r>
            <a:r>
              <a:rPr lang="en-US" sz="900" dirty="0" err="1"/>
              <a:t>SmartConnect</a:t>
            </a:r>
            <a:r>
              <a:rPr lang="en-US" sz="900" dirty="0"/>
              <a:t>, </a:t>
            </a:r>
            <a:r>
              <a:rPr lang="en-US" sz="900" dirty="0" err="1"/>
              <a:t>iPass</a:t>
            </a:r>
            <a:r>
              <a:rPr lang="en-US" sz="900" dirty="0"/>
              <a:t> is able to choose the best network in any location and provide the best user </a:t>
            </a:r>
            <a:r>
              <a:rPr lang="en-US" sz="900" dirty="0" smtClean="0"/>
              <a:t>experience.</a:t>
            </a:r>
            <a:endParaRPr lang="en-US" sz="900" dirty="0"/>
          </a:p>
        </p:txBody>
      </p:sp>
    </p:spTree>
    <p:extLst>
      <p:ext uri="{BB962C8B-B14F-4D97-AF65-F5344CB8AC3E}">
        <p14:creationId xmlns:p14="http://schemas.microsoft.com/office/powerpoint/2010/main" val="33557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Objection Handling (cont’d)</a:t>
            </a:r>
            <a:endParaRPr lang="en-US" dirty="0"/>
          </a:p>
        </p:txBody>
      </p:sp>
      <p:sp>
        <p:nvSpPr>
          <p:cNvPr id="3" name="Content Placeholder 2"/>
          <p:cNvSpPr>
            <a:spLocks noGrp="1"/>
          </p:cNvSpPr>
          <p:nvPr>
            <p:ph sz="half" idx="2"/>
          </p:nvPr>
        </p:nvSpPr>
        <p:spPr/>
        <p:txBody>
          <a:bodyPr/>
          <a:lstStyle/>
          <a:p>
            <a:pPr marL="0" lvl="0" indent="0">
              <a:buNone/>
            </a:pPr>
            <a:r>
              <a:rPr lang="en-US" b="1" dirty="0" smtClean="0">
                <a:solidFill>
                  <a:srgbClr val="008374"/>
                </a:solidFill>
              </a:rPr>
              <a:t>We can just use unlimited cellular data </a:t>
            </a:r>
            <a:r>
              <a:rPr lang="en-US" b="1" smtClean="0">
                <a:solidFill>
                  <a:srgbClr val="008374"/>
                </a:solidFill>
              </a:rPr>
              <a:t>plans:</a:t>
            </a:r>
            <a:endParaRPr lang="en-US" b="1" dirty="0" smtClean="0">
              <a:solidFill>
                <a:srgbClr val="008374"/>
              </a:solidFill>
            </a:endParaRPr>
          </a:p>
          <a:p>
            <a:pPr marL="285750" indent="-285750">
              <a:buFont typeface="Arial" panose="020B0604020202020204" pitchFamily="34" charset="0"/>
              <a:buChar char="•"/>
            </a:pPr>
            <a:r>
              <a:rPr lang="en-US" sz="1800" dirty="0" smtClean="0"/>
              <a:t>Cellular is not ideal for all data consumption. Moreover, Wi-Fi provides a better experience for streaming and high-bandwidth applications. Wi-Fi is also available in some places where cellular is not, most importantly inflight, as well as on all devices, while cellular is not. Your smartphone users are already choosing Wi-Fi more than 50 percent of the time. If your team travels internationally, your costs will be higher due to roaming charges.</a:t>
            </a:r>
          </a:p>
          <a:p>
            <a:pPr marL="0" lvl="0" indent="0">
              <a:buNone/>
            </a:pPr>
            <a:endParaRPr lang="en-US" dirty="0" smtClean="0">
              <a:solidFill>
                <a:srgbClr val="008374"/>
              </a:solidFill>
            </a:endParaRPr>
          </a:p>
          <a:p>
            <a:pPr marL="0" indent="0">
              <a:buNone/>
            </a:pPr>
            <a:endParaRPr lang="en-US" dirty="0"/>
          </a:p>
        </p:txBody>
      </p:sp>
      <p:sp>
        <p:nvSpPr>
          <p:cNvPr id="4" name="Slide Number Placeholder 3"/>
          <p:cNvSpPr>
            <a:spLocks noGrp="1"/>
          </p:cNvSpPr>
          <p:nvPr>
            <p:ph type="sldNum" sz="quarter" idx="12"/>
          </p:nvPr>
        </p:nvSpPr>
        <p:spPr/>
        <p:txBody>
          <a:bodyPr/>
          <a:lstStyle/>
          <a:p>
            <a:fld id="{9378A6DB-5A0A-5845-9AB3-EA012823A32C}" type="slidenum">
              <a:rPr lang="en-US" smtClean="0"/>
              <a:pPr/>
              <a:t>28</a:t>
            </a:fld>
            <a:endParaRPr lang="en-US" dirty="0"/>
          </a:p>
        </p:txBody>
      </p:sp>
    </p:spTree>
    <p:extLst>
      <p:ext uri="{BB962C8B-B14F-4D97-AF65-F5344CB8AC3E}">
        <p14:creationId xmlns:p14="http://schemas.microsoft.com/office/powerpoint/2010/main" val="38083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Objection </a:t>
            </a:r>
            <a:r>
              <a:rPr lang="en-US" dirty="0"/>
              <a:t>Handling (cont’d)</a:t>
            </a:r>
          </a:p>
        </p:txBody>
      </p:sp>
      <p:sp>
        <p:nvSpPr>
          <p:cNvPr id="3" name="Content Placeholder 2"/>
          <p:cNvSpPr>
            <a:spLocks noGrp="1"/>
          </p:cNvSpPr>
          <p:nvPr>
            <p:ph sz="half" idx="2"/>
          </p:nvPr>
        </p:nvSpPr>
        <p:spPr/>
        <p:txBody>
          <a:bodyPr numCol="1" spcCol="182880"/>
          <a:lstStyle/>
          <a:p>
            <a:pPr marL="0" lvl="0" indent="0" fontAlgn="base">
              <a:buNone/>
            </a:pPr>
            <a:r>
              <a:rPr lang="en-US" sz="1600" b="1" dirty="0">
                <a:solidFill>
                  <a:srgbClr val="008374"/>
                </a:solidFill>
              </a:rPr>
              <a:t>We use 3G/4G for </a:t>
            </a:r>
            <a:r>
              <a:rPr lang="en-US" sz="1600" b="1" dirty="0" smtClean="0">
                <a:solidFill>
                  <a:srgbClr val="008374"/>
                </a:solidFill>
              </a:rPr>
              <a:t>data:</a:t>
            </a:r>
            <a:endParaRPr lang="en-US" sz="1600" dirty="0">
              <a:solidFill>
                <a:srgbClr val="008374"/>
              </a:solidFill>
            </a:endParaRPr>
          </a:p>
        </p:txBody>
      </p:sp>
      <p:sp>
        <p:nvSpPr>
          <p:cNvPr id="4" name="Slide Number Placeholder 3"/>
          <p:cNvSpPr>
            <a:spLocks noGrp="1"/>
          </p:cNvSpPr>
          <p:nvPr>
            <p:ph type="sldNum" sz="quarter" idx="12"/>
          </p:nvPr>
        </p:nvSpPr>
        <p:spPr/>
        <p:txBody>
          <a:bodyPr/>
          <a:lstStyle/>
          <a:p>
            <a:fld id="{9378A6DB-5A0A-5845-9AB3-EA012823A32C}" type="slidenum">
              <a:rPr lang="en-US" smtClean="0"/>
              <a:pPr/>
              <a:t>29</a:t>
            </a:fld>
            <a:endParaRPr lang="en-US" dirty="0"/>
          </a:p>
        </p:txBody>
      </p:sp>
      <p:sp>
        <p:nvSpPr>
          <p:cNvPr id="6" name="Content Placeholder 2"/>
          <p:cNvSpPr txBox="1">
            <a:spLocks/>
          </p:cNvSpPr>
          <p:nvPr/>
        </p:nvSpPr>
        <p:spPr>
          <a:xfrm>
            <a:off x="457200" y="1361821"/>
            <a:ext cx="3996267" cy="2846110"/>
          </a:xfrm>
          <a:prstGeom prst="rect">
            <a:avLst/>
          </a:prstGeom>
        </p:spPr>
        <p:txBody>
          <a:bodyPr numCol="1" spcCol="182880"/>
          <a:lstStyle>
            <a:lvl1pPr marL="342900" indent="-342900" algn="l" defTabSz="457200" rtl="0" eaLnBrk="1" latinLnBrk="0" hangingPunct="1">
              <a:spcBef>
                <a:spcPct val="20000"/>
              </a:spcBef>
              <a:buClrTx/>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Tx/>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137160" indent="-137160">
              <a:spcBef>
                <a:spcPts val="600"/>
              </a:spcBef>
            </a:pPr>
            <a:r>
              <a:rPr lang="en-US" sz="1050" dirty="0"/>
              <a:t>If your team uses cloud-based applications, accesses or shares large files, or streams video, you need Wi-Fi access. Using 3G/4G in these use cases will likely incur data overages and increase your costs. If your team travels internationally, your costs will also be higher due to roaming charges. Moreover, if your team uses cloud-based apps, they will perform better on Wi-Fi networks, because Wi-Fi is typically faster than 3G/4G.</a:t>
            </a:r>
            <a:endParaRPr lang="en-US" sz="1050" dirty="0" smtClean="0"/>
          </a:p>
        </p:txBody>
      </p:sp>
      <p:sp>
        <p:nvSpPr>
          <p:cNvPr id="7" name="Content Placeholder 2"/>
          <p:cNvSpPr txBox="1">
            <a:spLocks/>
          </p:cNvSpPr>
          <p:nvPr/>
        </p:nvSpPr>
        <p:spPr>
          <a:xfrm>
            <a:off x="4656665" y="1014690"/>
            <a:ext cx="3996267" cy="441578"/>
          </a:xfrm>
          <a:prstGeom prst="rect">
            <a:avLst/>
          </a:prstGeom>
        </p:spPr>
        <p:txBody>
          <a:bodyPr numCol="1" spcCol="182880"/>
          <a:lstStyle>
            <a:lvl1pPr marL="342900" indent="-342900" algn="l" defTabSz="457200" rtl="0" eaLnBrk="1" latinLnBrk="0" hangingPunct="1">
              <a:spcBef>
                <a:spcPct val="20000"/>
              </a:spcBef>
              <a:buClrTx/>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Tx/>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fontAlgn="base">
              <a:buNone/>
            </a:pPr>
            <a:r>
              <a:rPr lang="en-US" sz="1600" b="1" dirty="0">
                <a:solidFill>
                  <a:srgbClr val="008374"/>
                </a:solidFill>
              </a:rPr>
              <a:t>We use </a:t>
            </a:r>
            <a:r>
              <a:rPr lang="en-US" sz="1600" b="1" dirty="0" err="1">
                <a:solidFill>
                  <a:srgbClr val="008374"/>
                </a:solidFill>
              </a:rPr>
              <a:t>Mifi</a:t>
            </a:r>
            <a:r>
              <a:rPr lang="en-US" sz="1600" b="1" dirty="0">
                <a:solidFill>
                  <a:srgbClr val="008374"/>
                </a:solidFill>
              </a:rPr>
              <a:t>: </a:t>
            </a:r>
          </a:p>
        </p:txBody>
      </p:sp>
      <p:sp>
        <p:nvSpPr>
          <p:cNvPr id="9" name="Content Placeholder 2"/>
          <p:cNvSpPr txBox="1">
            <a:spLocks/>
          </p:cNvSpPr>
          <p:nvPr/>
        </p:nvSpPr>
        <p:spPr>
          <a:xfrm>
            <a:off x="4631264" y="1361821"/>
            <a:ext cx="3996267" cy="2846110"/>
          </a:xfrm>
          <a:prstGeom prst="rect">
            <a:avLst/>
          </a:prstGeom>
        </p:spPr>
        <p:txBody>
          <a:bodyPr numCol="1" spcCol="182880"/>
          <a:lstStyle>
            <a:lvl1pPr marL="342900" indent="-342900" algn="l" defTabSz="457200" rtl="0" eaLnBrk="1" latinLnBrk="0" hangingPunct="1">
              <a:spcBef>
                <a:spcPct val="20000"/>
              </a:spcBef>
              <a:buClrTx/>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Tx/>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137160" indent="-137160">
              <a:spcBef>
                <a:spcPts val="600"/>
              </a:spcBef>
            </a:pPr>
            <a:r>
              <a:rPr lang="en-US" sz="1050" dirty="0" err="1"/>
              <a:t>Mifi</a:t>
            </a:r>
            <a:r>
              <a:rPr lang="en-US" sz="1050" dirty="0"/>
              <a:t> devices can be significantly more expensive than </a:t>
            </a:r>
            <a:r>
              <a:rPr lang="en-US" sz="1050" dirty="0" err="1"/>
              <a:t>iPass</a:t>
            </a:r>
            <a:r>
              <a:rPr lang="en-US" sz="1050" dirty="0"/>
              <a:t>, because they are subject to the data overages and roaming charges of cellular. </a:t>
            </a:r>
            <a:r>
              <a:rPr lang="en-US" sz="1050" dirty="0" err="1"/>
              <a:t>Mifi</a:t>
            </a:r>
            <a:r>
              <a:rPr lang="en-US" sz="1050" dirty="0"/>
              <a:t> devices also require you to carry an extra device. </a:t>
            </a:r>
            <a:r>
              <a:rPr lang="en-US" sz="1050" dirty="0" err="1"/>
              <a:t>Mifi</a:t>
            </a:r>
            <a:r>
              <a:rPr lang="en-US" sz="1050" dirty="0"/>
              <a:t> devices allow others to share your network, which can sacrifice speed, reliability, and security. Moreover, </a:t>
            </a:r>
            <a:r>
              <a:rPr lang="en-US" sz="1050" dirty="0" smtClean="0"/>
              <a:t/>
            </a:r>
            <a:br>
              <a:rPr lang="en-US" sz="1050" dirty="0" smtClean="0"/>
            </a:br>
            <a:r>
              <a:rPr lang="en-US" sz="1050" dirty="0" smtClean="0"/>
              <a:t>if </a:t>
            </a:r>
            <a:r>
              <a:rPr lang="en-US" sz="1050" dirty="0"/>
              <a:t>your team uses cloud-based apps, they will perform better with </a:t>
            </a:r>
            <a:r>
              <a:rPr lang="en-US" sz="1050" dirty="0" err="1"/>
              <a:t>iPass</a:t>
            </a:r>
            <a:r>
              <a:rPr lang="en-US" sz="1050" dirty="0"/>
              <a:t>, because Wi-Fi is typically faster than 3G/4G.</a:t>
            </a:r>
          </a:p>
        </p:txBody>
      </p:sp>
    </p:spTree>
    <p:extLst>
      <p:ext uri="{BB962C8B-B14F-4D97-AF65-F5344CB8AC3E}">
        <p14:creationId xmlns:p14="http://schemas.microsoft.com/office/powerpoint/2010/main" val="352098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07950" y="0"/>
            <a:ext cx="9036050" cy="5143500"/>
          </a:xfrm>
          <a:prstGeom prst="rect">
            <a:avLst/>
          </a:prstGeom>
        </p:spPr>
      </p:pic>
      <p:sp>
        <p:nvSpPr>
          <p:cNvPr id="8" name="Rectangle 7"/>
          <p:cNvSpPr/>
          <p:nvPr/>
        </p:nvSpPr>
        <p:spPr>
          <a:xfrm>
            <a:off x="107950" y="0"/>
            <a:ext cx="9048750" cy="5143500"/>
          </a:xfrm>
          <a:prstGeom prst="rect">
            <a:avLst/>
          </a:prstGeom>
          <a:solidFill>
            <a:srgbClr val="0000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normAutofit fontScale="90000"/>
          </a:bodyPr>
          <a:lstStyle/>
          <a:p>
            <a:r>
              <a:rPr lang="en-US" dirty="0" smtClean="0">
                <a:solidFill>
                  <a:schemeClr val="bg1"/>
                </a:solidFill>
              </a:rPr>
              <a:t>The World is Going Wi-Fi First</a:t>
            </a:r>
            <a:endParaRPr lang="en-US" dirty="0">
              <a:solidFill>
                <a:schemeClr val="bg1"/>
              </a:solidFill>
            </a:endParaRPr>
          </a:p>
        </p:txBody>
      </p:sp>
      <p:sp>
        <p:nvSpPr>
          <p:cNvPr id="7" name="Content Placeholder 6"/>
          <p:cNvSpPr>
            <a:spLocks noGrp="1"/>
          </p:cNvSpPr>
          <p:nvPr>
            <p:ph sz="half" idx="2"/>
          </p:nvPr>
        </p:nvSpPr>
        <p:spPr/>
        <p:txBody>
          <a:bodyPr/>
          <a:lstStyle/>
          <a:p>
            <a:pPr marL="0" indent="0">
              <a:buNone/>
            </a:pPr>
            <a:r>
              <a:rPr lang="en-US" sz="1800" dirty="0" smtClean="0">
                <a:solidFill>
                  <a:srgbClr val="FFFFFF"/>
                </a:solidFill>
              </a:rPr>
              <a:t>People are choosing Wi-Fi over 3G/4G </a:t>
            </a:r>
          </a:p>
          <a:p>
            <a:r>
              <a:rPr lang="en-US" sz="1800" dirty="0">
                <a:solidFill>
                  <a:srgbClr val="FFFFFF"/>
                </a:solidFill>
              </a:rPr>
              <a:t>S</a:t>
            </a:r>
            <a:r>
              <a:rPr lang="en-US" sz="1800" dirty="0" smtClean="0">
                <a:solidFill>
                  <a:srgbClr val="FFFFFF"/>
                </a:solidFill>
              </a:rPr>
              <a:t>martphone </a:t>
            </a:r>
            <a:r>
              <a:rPr lang="en-US" sz="1800" dirty="0">
                <a:solidFill>
                  <a:srgbClr val="FFFFFF"/>
                </a:solidFill>
              </a:rPr>
              <a:t>users spend more than 50% of their time using Wi-</a:t>
            </a:r>
            <a:r>
              <a:rPr lang="en-US" sz="1800" dirty="0" smtClean="0">
                <a:solidFill>
                  <a:srgbClr val="FFFFFF"/>
                </a:solidFill>
              </a:rPr>
              <a:t>Fi</a:t>
            </a:r>
          </a:p>
          <a:p>
            <a:r>
              <a:rPr lang="en-US" sz="1800" dirty="0" smtClean="0">
                <a:solidFill>
                  <a:srgbClr val="FFFFFF"/>
                </a:solidFill>
              </a:rPr>
              <a:t>Wi-Fi is faster and cheaper than cellular</a:t>
            </a:r>
          </a:p>
          <a:p>
            <a:r>
              <a:rPr lang="en-US" sz="1800" dirty="0" smtClean="0">
                <a:solidFill>
                  <a:srgbClr val="FFFFFF"/>
                </a:solidFill>
              </a:rPr>
              <a:t>Wi-Fi </a:t>
            </a:r>
            <a:r>
              <a:rPr lang="en-US" sz="1800" dirty="0">
                <a:solidFill>
                  <a:srgbClr val="FFFFFF"/>
                </a:solidFill>
              </a:rPr>
              <a:t>o</a:t>
            </a:r>
            <a:r>
              <a:rPr lang="en-US" sz="1800" dirty="0" smtClean="0">
                <a:solidFill>
                  <a:srgbClr val="FFFFFF"/>
                </a:solidFill>
              </a:rPr>
              <a:t>ffers better experience for high-bandwidth applications</a:t>
            </a:r>
          </a:p>
          <a:p>
            <a:r>
              <a:rPr lang="en-US" sz="1800" dirty="0" smtClean="0">
                <a:solidFill>
                  <a:srgbClr val="FFFFFF"/>
                </a:solidFill>
              </a:rPr>
              <a:t>Wi-Fi is available in places where cellular is not</a:t>
            </a:r>
          </a:p>
        </p:txBody>
      </p:sp>
      <p:sp>
        <p:nvSpPr>
          <p:cNvPr id="10" name="TextBox 9"/>
          <p:cNvSpPr txBox="1"/>
          <p:nvPr/>
        </p:nvSpPr>
        <p:spPr>
          <a:xfrm>
            <a:off x="5149427" y="4128545"/>
            <a:ext cx="3393440" cy="738664"/>
          </a:xfrm>
          <a:prstGeom prst="rect">
            <a:avLst/>
          </a:prstGeom>
          <a:noFill/>
        </p:spPr>
        <p:txBody>
          <a:bodyPr wrap="square" rtlCol="0">
            <a:spAutoFit/>
          </a:bodyPr>
          <a:lstStyle/>
          <a:p>
            <a:r>
              <a:rPr lang="en-US" sz="1400" dirty="0" smtClean="0">
                <a:solidFill>
                  <a:srgbClr val="FFFFFF"/>
                </a:solidFill>
                <a:effectLst/>
              </a:rPr>
              <a:t>“Wi-Fi first technology will be great for consumers, disruptive for mobile firms.”</a:t>
            </a:r>
          </a:p>
          <a:p>
            <a:r>
              <a:rPr lang="en-US" sz="1400" i="1" dirty="0" smtClean="0">
                <a:solidFill>
                  <a:srgbClr val="FFFFFF"/>
                </a:solidFill>
                <a:effectLst/>
                <a:cs typeface="Arial"/>
              </a:rPr>
              <a:t>—</a:t>
            </a:r>
            <a:r>
              <a:rPr lang="en-US" sz="1400" i="1" dirty="0" smtClean="0">
                <a:solidFill>
                  <a:srgbClr val="FFFFFF"/>
                </a:solidFill>
                <a:effectLst/>
              </a:rPr>
              <a:t>The Economist</a:t>
            </a:r>
            <a:endParaRPr lang="en-US" sz="1400" i="1" dirty="0">
              <a:solidFill>
                <a:srgbClr val="FFFFFF"/>
              </a:solidFill>
              <a:effectLst/>
            </a:endParaRPr>
          </a:p>
        </p:txBody>
      </p:sp>
    </p:spTree>
    <p:extLst>
      <p:ext uri="{BB962C8B-B14F-4D97-AF65-F5344CB8AC3E}">
        <p14:creationId xmlns:p14="http://schemas.microsoft.com/office/powerpoint/2010/main" val="31627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100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3000"/>
                            </p:stCondLst>
                            <p:childTnLst>
                              <p:par>
                                <p:cTn id="17" presetID="10" presetClass="entr" presetSubtype="0" fill="hold" grpId="0" nodeType="afterEffect">
                                  <p:stCondLst>
                                    <p:cond delay="100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4500"/>
                            </p:stCondLst>
                            <p:childTnLst>
                              <p:par>
                                <p:cTn id="21" presetID="10" presetClass="entr" presetSubtype="0" fill="hold" grpId="0" nodeType="afterEffect">
                                  <p:stCondLst>
                                    <p:cond delay="100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6000"/>
                            </p:stCondLst>
                            <p:childTnLst>
                              <p:par>
                                <p:cTn id="25" presetID="10" presetClass="entr" presetSubtype="0" fill="hold" grpId="0" nodeType="afterEffect">
                                  <p:stCondLst>
                                    <p:cond delay="100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par>
                          <p:cTn id="28" fill="hold">
                            <p:stCondLst>
                              <p:cond delay="7500"/>
                            </p:stCondLst>
                            <p:childTnLst>
                              <p:par>
                                <p:cTn id="29" presetID="10" presetClass="entr" presetSubtype="0" fill="hold" grpId="0" nodeType="afterEffect">
                                  <p:stCondLst>
                                    <p:cond delay="100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par>
                          <p:cTn id="32" fill="hold">
                            <p:stCondLst>
                              <p:cond delay="9000"/>
                            </p:stCondLst>
                            <p:childTnLst>
                              <p:par>
                                <p:cTn id="33" presetID="10" presetClass="entr" presetSubtype="0" fill="hold" grpId="0" nodeType="afterEffect">
                                  <p:stCondLst>
                                    <p:cond delay="1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build="p"/>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625" y="743758"/>
            <a:ext cx="8462682" cy="1067783"/>
          </a:xfrm>
        </p:spPr>
        <p:txBody>
          <a:bodyPr/>
          <a:lstStyle/>
          <a:p>
            <a:r>
              <a:rPr lang="en-US" dirty="0" smtClean="0"/>
              <a:t>The Total Economic Impact</a:t>
            </a:r>
            <a:r>
              <a:rPr lang="en-US" baseline="30000" dirty="0" smtClean="0">
                <a:latin typeface="+mj-lt"/>
                <a:cs typeface="Times New Roman"/>
              </a:rPr>
              <a:t>™</a:t>
            </a:r>
            <a:r>
              <a:rPr lang="en-US" dirty="0" smtClean="0">
                <a:latin typeface="+mj-lt"/>
                <a:cs typeface="Times New Roman"/>
              </a:rPr>
              <a:t> of iPass</a:t>
            </a:r>
            <a:endParaRPr lang="en-US" dirty="0">
              <a:latin typeface="+mj-lt"/>
            </a:endParaRPr>
          </a:p>
        </p:txBody>
      </p:sp>
      <p:sp>
        <p:nvSpPr>
          <p:cNvPr id="3" name="Text Placeholder 2"/>
          <p:cNvSpPr>
            <a:spLocks noGrp="1"/>
          </p:cNvSpPr>
          <p:nvPr>
            <p:ph type="body" sz="quarter" idx="11"/>
          </p:nvPr>
        </p:nvSpPr>
        <p:spPr>
          <a:xfrm>
            <a:off x="349625" y="1971156"/>
            <a:ext cx="7899450" cy="536465"/>
          </a:xfrm>
        </p:spPr>
        <p:txBody>
          <a:bodyPr/>
          <a:lstStyle/>
          <a:p>
            <a:r>
              <a:rPr lang="en-US" dirty="0" smtClean="0"/>
              <a:t>Business benefits and cost savings enabled by </a:t>
            </a:r>
            <a:r>
              <a:rPr lang="en-US" dirty="0" err="1" smtClean="0"/>
              <a:t>iPass</a:t>
            </a:r>
            <a:endParaRPr lang="en-US" dirty="0"/>
          </a:p>
        </p:txBody>
      </p:sp>
      <p:pic>
        <p:nvPicPr>
          <p:cNvPr id="2050" name="Picture 2" descr="Image result for forrester logo 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4666" y="4275909"/>
            <a:ext cx="2301494" cy="7543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9625" y="2353732"/>
            <a:ext cx="6678706" cy="276999"/>
          </a:xfrm>
          <a:prstGeom prst="rect">
            <a:avLst/>
          </a:prstGeom>
          <a:noFill/>
        </p:spPr>
        <p:txBody>
          <a:bodyPr wrap="square" rtlCol="0">
            <a:spAutoFit/>
          </a:bodyPr>
          <a:lstStyle/>
          <a:p>
            <a:r>
              <a:rPr lang="en-US" sz="1200" dirty="0" smtClean="0">
                <a:solidFill>
                  <a:schemeClr val="bg1"/>
                </a:solidFill>
              </a:rPr>
              <a:t>*An independent study conducted by Forrester Consulting and commissioned by </a:t>
            </a:r>
            <a:r>
              <a:rPr lang="en-US" sz="1200" dirty="0" err="1">
                <a:solidFill>
                  <a:schemeClr val="bg1"/>
                </a:solidFill>
              </a:rPr>
              <a:t>iPass</a:t>
            </a:r>
            <a:r>
              <a:rPr lang="en-US" sz="1200" dirty="0">
                <a:solidFill>
                  <a:schemeClr val="bg1"/>
                </a:solidFill>
              </a:rPr>
              <a:t> </a:t>
            </a:r>
          </a:p>
        </p:txBody>
      </p:sp>
    </p:spTree>
    <p:extLst>
      <p:ext uri="{BB962C8B-B14F-4D97-AF65-F5344CB8AC3E}">
        <p14:creationId xmlns:p14="http://schemas.microsoft.com/office/powerpoint/2010/main" val="198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118" y="0"/>
            <a:ext cx="9038882" cy="5143500"/>
          </a:xfrm>
          <a:prstGeom prst="rect">
            <a:avLst/>
          </a:prstGeom>
        </p:spPr>
      </p:pic>
      <p:sp>
        <p:nvSpPr>
          <p:cNvPr id="60" name="Rectangle 59"/>
          <p:cNvSpPr/>
          <p:nvPr/>
        </p:nvSpPr>
        <p:spPr>
          <a:xfrm>
            <a:off x="95250" y="0"/>
            <a:ext cx="9048750" cy="5143500"/>
          </a:xfrm>
          <a:prstGeom prst="rect">
            <a:avLst/>
          </a:prstGeom>
          <a:solidFill>
            <a:srgbClr val="00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Title 12"/>
          <p:cNvSpPr>
            <a:spLocks noGrp="1"/>
          </p:cNvSpPr>
          <p:nvPr>
            <p:ph type="title"/>
          </p:nvPr>
        </p:nvSpPr>
        <p:spPr>
          <a:xfrm>
            <a:off x="416105" y="205979"/>
            <a:ext cx="8229600" cy="538609"/>
          </a:xfrm>
        </p:spPr>
        <p:txBody>
          <a:bodyPr>
            <a:spAutoFit/>
          </a:bodyPr>
          <a:lstStyle/>
          <a:p>
            <a:r>
              <a:rPr lang="en-US" sz="2900" dirty="0" smtClean="0">
                <a:solidFill>
                  <a:schemeClr val="bg1"/>
                </a:solidFill>
                <a:latin typeface="Arial" panose="020B0604020202020204" pitchFamily="34" charset="0"/>
                <a:cs typeface="Arial" panose="020B0604020202020204" pitchFamily="34" charset="0"/>
              </a:rPr>
              <a:t>Multinational Corporation Achieves 486% ROI</a:t>
            </a:r>
            <a:endParaRPr lang="en-US" sz="2900" dirty="0">
              <a:solidFill>
                <a:schemeClr val="bg1"/>
              </a:solidFill>
              <a:latin typeface="Arial" panose="020B0604020202020204" pitchFamily="34" charset="0"/>
              <a:cs typeface="Arial" panose="020B0604020202020204" pitchFamily="34" charset="0"/>
            </a:endParaRPr>
          </a:p>
        </p:txBody>
      </p:sp>
      <p:sp>
        <p:nvSpPr>
          <p:cNvPr id="9" name="Content Placeholder 6"/>
          <p:cNvSpPr>
            <a:spLocks noGrp="1"/>
          </p:cNvSpPr>
          <p:nvPr>
            <p:ph sz="half" idx="2"/>
          </p:nvPr>
        </p:nvSpPr>
        <p:spPr>
          <a:xfrm>
            <a:off x="457200" y="1113304"/>
            <a:ext cx="8229600" cy="1803571"/>
          </a:xfrm>
        </p:spPr>
        <p:txBody>
          <a:bodyPr wrap="square">
            <a:spAutoFit/>
          </a:bodyPr>
          <a:lstStyle/>
          <a:p>
            <a:r>
              <a:rPr lang="en-US" dirty="0" smtClean="0">
                <a:solidFill>
                  <a:schemeClr val="bg1"/>
                </a:solidFill>
              </a:rPr>
              <a:t>Receives $14.8M </a:t>
            </a:r>
            <a:r>
              <a:rPr lang="en-US" dirty="0">
                <a:solidFill>
                  <a:schemeClr val="bg1"/>
                </a:solidFill>
              </a:rPr>
              <a:t>in total </a:t>
            </a:r>
            <a:r>
              <a:rPr lang="en-US" dirty="0" smtClean="0">
                <a:solidFill>
                  <a:schemeClr val="bg1"/>
                </a:solidFill>
              </a:rPr>
              <a:t>benefits by:</a:t>
            </a:r>
          </a:p>
          <a:p>
            <a:pPr lvl="1">
              <a:buClr>
                <a:schemeClr val="bg1"/>
              </a:buClr>
            </a:pPr>
            <a:r>
              <a:rPr lang="en-US" sz="1800" dirty="0" smtClean="0">
                <a:solidFill>
                  <a:schemeClr val="bg1"/>
                </a:solidFill>
              </a:rPr>
              <a:t>Improving employee productivity </a:t>
            </a:r>
          </a:p>
          <a:p>
            <a:pPr lvl="1">
              <a:buClr>
                <a:schemeClr val="bg1"/>
              </a:buClr>
            </a:pPr>
            <a:r>
              <a:rPr lang="en-US" sz="1800" dirty="0" smtClean="0">
                <a:solidFill>
                  <a:schemeClr val="bg1"/>
                </a:solidFill>
              </a:rPr>
              <a:t>Avoiding alternate connectivity costs, especially in-flight</a:t>
            </a:r>
            <a:endParaRPr lang="en-US" sz="1800" dirty="0">
              <a:solidFill>
                <a:schemeClr val="bg1"/>
              </a:solidFill>
            </a:endParaRPr>
          </a:p>
          <a:p>
            <a:r>
              <a:rPr lang="en-US" dirty="0">
                <a:solidFill>
                  <a:schemeClr val="bg1"/>
                </a:solidFill>
              </a:rPr>
              <a:t>Sees immediate payback (&lt;1 month)</a:t>
            </a:r>
          </a:p>
          <a:p>
            <a:r>
              <a:rPr lang="en-US" dirty="0" smtClean="0">
                <a:solidFill>
                  <a:schemeClr val="bg1"/>
                </a:solidFill>
              </a:rPr>
              <a:t>Regains </a:t>
            </a:r>
            <a:r>
              <a:rPr lang="en-US" dirty="0">
                <a:solidFill>
                  <a:schemeClr val="bg1"/>
                </a:solidFill>
              </a:rPr>
              <a:t>118,800 productive worker hours (per year)</a:t>
            </a:r>
          </a:p>
        </p:txBody>
      </p:sp>
    </p:spTree>
    <p:extLst>
      <p:ext uri="{BB962C8B-B14F-4D97-AF65-F5344CB8AC3E}">
        <p14:creationId xmlns:p14="http://schemas.microsoft.com/office/powerpoint/2010/main" val="159080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50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50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par>
                          <p:cTn id="31" fill="hold">
                            <p:stCondLst>
                              <p:cond delay="1000"/>
                            </p:stCondLst>
                            <p:childTnLst>
                              <p:par>
                                <p:cTn id="32" presetID="10" presetClass="entr" presetSubtype="0" fill="hold" grpId="0" nodeType="afterEffect">
                                  <p:stCondLst>
                                    <p:cond delay="50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8" grpId="0"/>
      <p:bldP spid="9" grpId="0" build="p" bldLvl="3"/>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118" y="0"/>
            <a:ext cx="9038882" cy="5148912"/>
          </a:xfrm>
          <a:prstGeom prst="rect">
            <a:avLst/>
          </a:prstGeom>
        </p:spPr>
      </p:pic>
      <p:sp>
        <p:nvSpPr>
          <p:cNvPr id="60" name="Rectangle 59"/>
          <p:cNvSpPr/>
          <p:nvPr/>
        </p:nvSpPr>
        <p:spPr>
          <a:xfrm>
            <a:off x="104657" y="5412"/>
            <a:ext cx="9048750" cy="5143500"/>
          </a:xfrm>
          <a:prstGeom prst="rect">
            <a:avLst/>
          </a:prstGeom>
          <a:solidFill>
            <a:srgbClr val="00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Title 12"/>
          <p:cNvSpPr>
            <a:spLocks noGrp="1"/>
          </p:cNvSpPr>
          <p:nvPr>
            <p:ph type="title"/>
          </p:nvPr>
        </p:nvSpPr>
        <p:spPr>
          <a:xfrm>
            <a:off x="457200" y="205979"/>
            <a:ext cx="8229600" cy="538609"/>
          </a:xfrm>
        </p:spPr>
        <p:txBody>
          <a:bodyPr>
            <a:spAutoFit/>
          </a:bodyPr>
          <a:lstStyle/>
          <a:p>
            <a:pPr algn="l"/>
            <a:r>
              <a:rPr lang="en-US" sz="2900" dirty="0" smtClean="0">
                <a:solidFill>
                  <a:schemeClr val="bg1"/>
                </a:solidFill>
                <a:latin typeface="Arial" panose="020B0604020202020204" pitchFamily="34" charset="0"/>
                <a:cs typeface="Arial" panose="020B0604020202020204" pitchFamily="34" charset="0"/>
              </a:rPr>
              <a:t>Why the Customer Selected iPass</a:t>
            </a:r>
            <a:endParaRPr lang="en-US" sz="2900" dirty="0">
              <a:solidFill>
                <a:schemeClr val="bg1"/>
              </a:solidFill>
              <a:latin typeface="Arial" panose="020B0604020202020204" pitchFamily="34" charset="0"/>
              <a:cs typeface="Arial" panose="020B0604020202020204" pitchFamily="34" charset="0"/>
            </a:endParaRPr>
          </a:p>
        </p:txBody>
      </p:sp>
      <p:sp>
        <p:nvSpPr>
          <p:cNvPr id="9" name="Content Placeholder 6"/>
          <p:cNvSpPr>
            <a:spLocks noGrp="1"/>
          </p:cNvSpPr>
          <p:nvPr>
            <p:ph sz="half" idx="2"/>
          </p:nvPr>
        </p:nvSpPr>
        <p:spPr>
          <a:xfrm>
            <a:off x="457200" y="1014689"/>
            <a:ext cx="8229600" cy="1554272"/>
          </a:xfrm>
        </p:spPr>
        <p:txBody>
          <a:bodyPr wrap="square">
            <a:spAutoFit/>
          </a:bodyPr>
          <a:lstStyle/>
          <a:p>
            <a:pPr marL="182880" indent="-182880">
              <a:spcBef>
                <a:spcPts val="600"/>
              </a:spcBef>
              <a:defRPr/>
            </a:pPr>
            <a:r>
              <a:rPr lang="en-US" dirty="0" smtClean="0">
                <a:solidFill>
                  <a:schemeClr val="bg1"/>
                </a:solidFill>
              </a:rPr>
              <a:t>Global Wi-Fi footprint</a:t>
            </a:r>
          </a:p>
          <a:p>
            <a:pPr marL="182880" indent="-182880">
              <a:spcBef>
                <a:spcPts val="600"/>
              </a:spcBef>
              <a:defRPr/>
            </a:pPr>
            <a:r>
              <a:rPr lang="en-US" dirty="0" smtClean="0">
                <a:solidFill>
                  <a:schemeClr val="bg1"/>
                </a:solidFill>
              </a:rPr>
              <a:t>Competitive cost for inflight Wi-Fi</a:t>
            </a:r>
          </a:p>
          <a:p>
            <a:pPr marL="182880" indent="-182880">
              <a:spcBef>
                <a:spcPts val="600"/>
              </a:spcBef>
              <a:defRPr/>
            </a:pPr>
            <a:r>
              <a:rPr lang="en-US" dirty="0" smtClean="0">
                <a:solidFill>
                  <a:schemeClr val="bg1"/>
                </a:solidFill>
              </a:rPr>
              <a:t>Centralized billing </a:t>
            </a:r>
          </a:p>
          <a:p>
            <a:pPr marL="182880" indent="-182880">
              <a:spcBef>
                <a:spcPts val="600"/>
              </a:spcBef>
              <a:defRPr/>
            </a:pPr>
            <a:r>
              <a:rPr lang="en-US" dirty="0" smtClean="0">
                <a:solidFill>
                  <a:schemeClr val="bg1"/>
                </a:solidFill>
              </a:rPr>
              <a:t>Last Mile VPN complementary to existing security</a:t>
            </a:r>
          </a:p>
        </p:txBody>
      </p:sp>
      <p:sp>
        <p:nvSpPr>
          <p:cNvPr id="10" name="TextBox 9"/>
          <p:cNvSpPr txBox="1"/>
          <p:nvPr/>
        </p:nvSpPr>
        <p:spPr>
          <a:xfrm>
            <a:off x="3335382" y="3362353"/>
            <a:ext cx="5475387" cy="1446550"/>
          </a:xfrm>
          <a:prstGeom prst="rect">
            <a:avLst/>
          </a:prstGeom>
          <a:noFill/>
        </p:spPr>
        <p:txBody>
          <a:bodyPr wrap="square" rtlCol="0">
            <a:spAutoFit/>
          </a:bodyPr>
          <a:lstStyle/>
          <a:p>
            <a:pPr algn="r"/>
            <a:r>
              <a:rPr lang="en-US" i="1" dirty="0">
                <a:solidFill>
                  <a:schemeClr val="bg1"/>
                </a:solidFill>
              </a:rPr>
              <a:t>“The main benefit, if you sum it up, is the ease of connectivity that </a:t>
            </a:r>
            <a:r>
              <a:rPr lang="en-US" i="1" dirty="0" err="1">
                <a:solidFill>
                  <a:schemeClr val="bg1"/>
                </a:solidFill>
              </a:rPr>
              <a:t>iPass</a:t>
            </a:r>
            <a:r>
              <a:rPr lang="en-US" i="1" dirty="0">
                <a:solidFill>
                  <a:schemeClr val="bg1"/>
                </a:solidFill>
              </a:rPr>
              <a:t> affords our employees. It means that they can stay connected to our company and stay productive.” </a:t>
            </a:r>
            <a:r>
              <a:rPr lang="en-US" sz="400" i="1" dirty="0" smtClean="0">
                <a:solidFill>
                  <a:schemeClr val="bg1"/>
                </a:solidFill>
              </a:rPr>
              <a:t/>
            </a:r>
            <a:br>
              <a:rPr lang="en-US" sz="400" i="1" dirty="0" smtClean="0">
                <a:solidFill>
                  <a:schemeClr val="bg1"/>
                </a:solidFill>
              </a:rPr>
            </a:br>
            <a:endParaRPr lang="en-US" sz="400" i="1" dirty="0">
              <a:solidFill>
                <a:schemeClr val="bg1"/>
              </a:solidFill>
            </a:endParaRPr>
          </a:p>
          <a:p>
            <a:pPr algn="r"/>
            <a:r>
              <a:rPr lang="en-US" sz="1200" i="1" dirty="0" smtClean="0">
                <a:solidFill>
                  <a:schemeClr val="bg1"/>
                </a:solidFill>
              </a:rPr>
              <a:t>–Global </a:t>
            </a:r>
            <a:r>
              <a:rPr lang="en-US" sz="1200" i="1" dirty="0">
                <a:solidFill>
                  <a:schemeClr val="bg1"/>
                </a:solidFill>
              </a:rPr>
              <a:t>product lead for network security </a:t>
            </a:r>
          </a:p>
        </p:txBody>
      </p:sp>
    </p:spTree>
    <p:extLst>
      <p:ext uri="{BB962C8B-B14F-4D97-AF65-F5344CB8AC3E}">
        <p14:creationId xmlns:p14="http://schemas.microsoft.com/office/powerpoint/2010/main" val="286567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50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50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8" grpId="0"/>
      <p:bldP spid="9"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7950" y="0"/>
            <a:ext cx="9048750" cy="5143499"/>
          </a:xfrm>
          <a:prstGeom prst="rect">
            <a:avLst/>
          </a:prstGeom>
        </p:spPr>
      </p:pic>
      <p:sp>
        <p:nvSpPr>
          <p:cNvPr id="48" name="Rectangle 47"/>
          <p:cNvSpPr/>
          <p:nvPr/>
        </p:nvSpPr>
        <p:spPr>
          <a:xfrm>
            <a:off x="107950" y="-1"/>
            <a:ext cx="9048750" cy="5143500"/>
          </a:xfrm>
          <a:prstGeom prst="rect">
            <a:avLst/>
          </a:prstGeom>
          <a:solidFill>
            <a:srgbClr val="00000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p:txBody>
          <a:bodyPr wrap="square">
            <a:spAutoFit/>
          </a:bodyPr>
          <a:lstStyle/>
          <a:p>
            <a:pPr algn="ctr"/>
            <a:r>
              <a:rPr lang="en-US" sz="2900" dirty="0">
                <a:solidFill>
                  <a:srgbClr val="FFFFFF"/>
                </a:solidFill>
                <a:effectLst>
                  <a:outerShdw blurRad="393700" dir="2700000" algn="tl" rotWithShape="0">
                    <a:schemeClr val="tx2">
                      <a:alpha val="31000"/>
                    </a:schemeClr>
                  </a:outerShdw>
                </a:effectLst>
                <a:latin typeface="Arial"/>
                <a:cs typeface="Arial"/>
              </a:rPr>
              <a:t>Global Mobile Connectivity </a:t>
            </a:r>
            <a:endParaRPr lang="en-US" sz="2900" dirty="0">
              <a:solidFill>
                <a:schemeClr val="bg1"/>
              </a:solidFill>
              <a:latin typeface="Arial"/>
              <a:cs typeface="Arial"/>
            </a:endParaRPr>
          </a:p>
        </p:txBody>
      </p:sp>
      <p:sp>
        <p:nvSpPr>
          <p:cNvPr id="2" name="Text Placeholder 1"/>
          <p:cNvSpPr>
            <a:spLocks noGrp="1"/>
          </p:cNvSpPr>
          <p:nvPr>
            <p:ph type="body" idx="1"/>
          </p:nvPr>
        </p:nvSpPr>
        <p:spPr/>
        <p:txBody>
          <a:bodyPr/>
          <a:lstStyle/>
          <a:p>
            <a:pPr algn="ctr"/>
            <a:r>
              <a:rPr lang="en-US" dirty="0">
                <a:solidFill>
                  <a:schemeClr val="bg1"/>
                </a:solidFill>
              </a:rPr>
              <a:t>Powered </a:t>
            </a:r>
            <a:r>
              <a:rPr lang="en-US" dirty="0" smtClean="0">
                <a:solidFill>
                  <a:schemeClr val="bg1"/>
                </a:solidFill>
              </a:rPr>
              <a:t>by iPass: </a:t>
            </a:r>
            <a:r>
              <a:rPr lang="en-US" dirty="0">
                <a:solidFill>
                  <a:schemeClr val="bg1"/>
                </a:solidFill>
                <a:latin typeface="Arial"/>
                <a:cs typeface="Arial"/>
              </a:rPr>
              <a:t>the</a:t>
            </a:r>
            <a:r>
              <a:rPr lang="en-US" dirty="0">
                <a:solidFill>
                  <a:schemeClr val="bg1"/>
                </a:solidFill>
              </a:rPr>
              <a:t> world’s largest W</a:t>
            </a:r>
            <a:r>
              <a:rPr lang="en-US" dirty="0" smtClean="0">
                <a:solidFill>
                  <a:schemeClr val="bg1"/>
                </a:solidFill>
              </a:rPr>
              <a:t>i-Fi network</a:t>
            </a:r>
          </a:p>
          <a:p>
            <a:pPr algn="ctr"/>
            <a:endParaRPr lang="en-US" dirty="0"/>
          </a:p>
        </p:txBody>
      </p:sp>
      <p:sp>
        <p:nvSpPr>
          <p:cNvPr id="5" name="Title 9"/>
          <p:cNvSpPr txBox="1">
            <a:spLocks/>
          </p:cNvSpPr>
          <p:nvPr/>
        </p:nvSpPr>
        <p:spPr>
          <a:xfrm>
            <a:off x="5080008" y="2687834"/>
            <a:ext cx="3606791" cy="769441"/>
          </a:xfrm>
          <a:prstGeom prst="rect">
            <a:avLst/>
          </a:prstGeom>
        </p:spPr>
        <p:txBody>
          <a:bodyPr wrap="square">
            <a:spAutoFit/>
          </a:bodyPr>
          <a:lstStyle>
            <a:lvl1pPr algn="l" defTabSz="457200" rtl="0" eaLnBrk="1" latinLnBrk="0" hangingPunct="1">
              <a:spcBef>
                <a:spcPct val="0"/>
              </a:spcBef>
              <a:buNone/>
              <a:defRPr sz="3200" b="1" kern="1200">
                <a:solidFill>
                  <a:schemeClr val="tx2"/>
                </a:solidFill>
                <a:latin typeface="Proxima Nova Bold"/>
                <a:ea typeface="+mj-ea"/>
                <a:cs typeface="Proxima Nova Bold"/>
              </a:defRPr>
            </a:lvl1pPr>
          </a:lstStyle>
          <a:p>
            <a:r>
              <a:rPr lang="en-US" sz="4400" dirty="0" smtClean="0">
                <a:solidFill>
                  <a:srgbClr val="FFFFFF"/>
                </a:solidFill>
                <a:effectLst>
                  <a:outerShdw blurRad="393700" dir="2700000" algn="tl" rotWithShape="0">
                    <a:schemeClr val="tx2">
                      <a:alpha val="31000"/>
                    </a:schemeClr>
                  </a:outerShdw>
                </a:effectLst>
                <a:latin typeface="Arial"/>
                <a:cs typeface="Arial"/>
              </a:rPr>
              <a:t>Unlimited</a:t>
            </a:r>
            <a:endParaRPr lang="en-US" sz="4400" dirty="0">
              <a:solidFill>
                <a:schemeClr val="bg1"/>
              </a:solidFill>
              <a:latin typeface="Arial"/>
              <a:cs typeface="Arial"/>
            </a:endParaRPr>
          </a:p>
        </p:txBody>
      </p:sp>
      <p:sp>
        <p:nvSpPr>
          <p:cNvPr id="6" name="Title 9"/>
          <p:cNvSpPr txBox="1">
            <a:spLocks/>
          </p:cNvSpPr>
          <p:nvPr/>
        </p:nvSpPr>
        <p:spPr>
          <a:xfrm>
            <a:off x="5080008" y="3303082"/>
            <a:ext cx="3606791" cy="769441"/>
          </a:xfrm>
          <a:prstGeom prst="rect">
            <a:avLst/>
          </a:prstGeom>
        </p:spPr>
        <p:txBody>
          <a:bodyPr wrap="square">
            <a:spAutoFit/>
          </a:bodyPr>
          <a:lstStyle>
            <a:lvl1pPr algn="l" defTabSz="457200" rtl="0" eaLnBrk="1" latinLnBrk="0" hangingPunct="1">
              <a:spcBef>
                <a:spcPct val="0"/>
              </a:spcBef>
              <a:buNone/>
              <a:defRPr sz="3200" b="1" kern="1200">
                <a:solidFill>
                  <a:schemeClr val="tx2"/>
                </a:solidFill>
                <a:latin typeface="Proxima Nova Bold"/>
                <a:ea typeface="+mj-ea"/>
                <a:cs typeface="Proxima Nova Bold"/>
              </a:defRPr>
            </a:lvl1pPr>
          </a:lstStyle>
          <a:p>
            <a:r>
              <a:rPr lang="en-US" sz="4400" dirty="0" smtClean="0">
                <a:solidFill>
                  <a:srgbClr val="FFFFFF"/>
                </a:solidFill>
                <a:effectLst>
                  <a:outerShdw blurRad="393700" dir="2700000" algn="tl" rotWithShape="0">
                    <a:schemeClr val="tx2">
                      <a:alpha val="31000"/>
                    </a:schemeClr>
                  </a:outerShdw>
                </a:effectLst>
                <a:latin typeface="Arial"/>
                <a:cs typeface="Arial"/>
              </a:rPr>
              <a:t>Everywhere </a:t>
            </a:r>
            <a:endParaRPr lang="en-US" sz="4400" dirty="0">
              <a:solidFill>
                <a:schemeClr val="bg1"/>
              </a:solidFill>
              <a:latin typeface="Arial"/>
              <a:cs typeface="Arial"/>
            </a:endParaRPr>
          </a:p>
        </p:txBody>
      </p:sp>
      <p:sp>
        <p:nvSpPr>
          <p:cNvPr id="7" name="Title 9"/>
          <p:cNvSpPr txBox="1">
            <a:spLocks/>
          </p:cNvSpPr>
          <p:nvPr/>
        </p:nvSpPr>
        <p:spPr>
          <a:xfrm>
            <a:off x="5080009" y="3918330"/>
            <a:ext cx="3606790" cy="769441"/>
          </a:xfrm>
          <a:prstGeom prst="rect">
            <a:avLst/>
          </a:prstGeom>
        </p:spPr>
        <p:txBody>
          <a:bodyPr wrap="square">
            <a:spAutoFit/>
          </a:bodyPr>
          <a:lstStyle>
            <a:lvl1pPr algn="l" defTabSz="457200" rtl="0" eaLnBrk="1" latinLnBrk="0" hangingPunct="1">
              <a:spcBef>
                <a:spcPct val="0"/>
              </a:spcBef>
              <a:buNone/>
              <a:defRPr sz="3200" b="1" kern="1200">
                <a:solidFill>
                  <a:schemeClr val="tx2"/>
                </a:solidFill>
                <a:latin typeface="Proxima Nova Bold"/>
                <a:ea typeface="+mj-ea"/>
                <a:cs typeface="Proxima Nova Bold"/>
              </a:defRPr>
            </a:lvl1pPr>
          </a:lstStyle>
          <a:p>
            <a:r>
              <a:rPr lang="en-US" sz="4400" dirty="0" smtClean="0">
                <a:solidFill>
                  <a:srgbClr val="FFFFFF"/>
                </a:solidFill>
                <a:effectLst>
                  <a:outerShdw blurRad="393700" dir="2700000" algn="tl" rotWithShape="0">
                    <a:schemeClr val="tx2">
                      <a:alpha val="31000"/>
                    </a:schemeClr>
                  </a:outerShdw>
                </a:effectLst>
                <a:latin typeface="Arial"/>
                <a:cs typeface="Arial"/>
              </a:rPr>
              <a:t>Invisible</a:t>
            </a:r>
            <a:endParaRPr lang="en-US" sz="4400" dirty="0">
              <a:solidFill>
                <a:schemeClr val="bg1"/>
              </a:solidFill>
              <a:latin typeface="Arial"/>
              <a:cs typeface="Arial"/>
            </a:endParaRPr>
          </a:p>
        </p:txBody>
      </p:sp>
    </p:spTree>
    <p:extLst>
      <p:ext uri="{BB962C8B-B14F-4D97-AF65-F5344CB8AC3E}">
        <p14:creationId xmlns:p14="http://schemas.microsoft.com/office/powerpoint/2010/main" val="11041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0" grpId="0"/>
      <p:bldP spid="2"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pPr algn="ctr"/>
            <a:r>
              <a:rPr lang="en-US" dirty="0" err="1" smtClean="0">
                <a:solidFill>
                  <a:srgbClr val="0B4E5B"/>
                </a:solidFill>
              </a:rPr>
              <a:t>iPass</a:t>
            </a:r>
            <a:r>
              <a:rPr lang="en-US" dirty="0" smtClean="0">
                <a:solidFill>
                  <a:srgbClr val="0B4E5B"/>
                </a:solidFill>
              </a:rPr>
              <a:t> </a:t>
            </a:r>
            <a:r>
              <a:rPr lang="en-US" dirty="0" err="1" smtClean="0">
                <a:solidFill>
                  <a:srgbClr val="0B4E5B"/>
                </a:solidFill>
              </a:rPr>
              <a:t>SmartConnect</a:t>
            </a:r>
            <a:r>
              <a:rPr lang="en-US" dirty="0" smtClean="0">
                <a:solidFill>
                  <a:srgbClr val="0B4E5B"/>
                </a:solidFill>
              </a:rPr>
              <a:t>™ Delivers</a:t>
            </a:r>
            <a:endParaRPr lang="en-US" dirty="0"/>
          </a:p>
        </p:txBody>
      </p:sp>
      <p:sp>
        <p:nvSpPr>
          <p:cNvPr id="2" name="Text Placeholder 1"/>
          <p:cNvSpPr>
            <a:spLocks noGrp="1"/>
          </p:cNvSpPr>
          <p:nvPr>
            <p:ph type="body" idx="1"/>
          </p:nvPr>
        </p:nvSpPr>
        <p:spPr/>
        <p:txBody>
          <a:bodyPr/>
          <a:lstStyle/>
          <a:p>
            <a:pPr algn="ctr"/>
            <a:r>
              <a:rPr lang="en-US" dirty="0" smtClean="0"/>
              <a:t>Simple, </a:t>
            </a:r>
            <a:r>
              <a:rPr lang="en-US" dirty="0"/>
              <a:t>secure, </a:t>
            </a:r>
            <a:r>
              <a:rPr lang="en-US" dirty="0" smtClean="0"/>
              <a:t>always-on Wi</a:t>
            </a:r>
            <a:r>
              <a:rPr lang="en-US" dirty="0"/>
              <a:t>-Fi access </a:t>
            </a:r>
            <a:br>
              <a:rPr lang="en-US" dirty="0"/>
            </a:br>
            <a:r>
              <a:rPr lang="en-US" dirty="0"/>
              <a:t>on any mobile device</a:t>
            </a:r>
          </a:p>
        </p:txBody>
      </p:sp>
      <p:sp>
        <p:nvSpPr>
          <p:cNvPr id="5" name="Slide Number Placeholder 4"/>
          <p:cNvSpPr>
            <a:spLocks noGrp="1"/>
          </p:cNvSpPr>
          <p:nvPr>
            <p:ph type="sldNum" sz="quarter" idx="12"/>
          </p:nvPr>
        </p:nvSpPr>
        <p:spPr/>
        <p:txBody>
          <a:bodyPr/>
          <a:lstStyle/>
          <a:p>
            <a:pPr defTabSz="457200"/>
            <a:fld id="{9378A6DB-5A0A-5845-9AB3-EA012823A32C}" type="slidenum">
              <a:rPr lang="en-US" smtClean="0">
                <a:solidFill>
                  <a:srgbClr val="5A5A5A"/>
                </a:solidFill>
                <a:latin typeface="Arial"/>
                <a:cs typeface="Arial"/>
              </a:rPr>
              <a:pPr defTabSz="457200"/>
              <a:t>5</a:t>
            </a:fld>
            <a:endParaRPr lang="en-US" dirty="0">
              <a:solidFill>
                <a:srgbClr val="5A5A5A"/>
              </a:solidFill>
              <a:latin typeface="Arial"/>
              <a:cs typeface="Arial"/>
            </a:endParaRPr>
          </a:p>
        </p:txBody>
      </p:sp>
      <p:grpSp>
        <p:nvGrpSpPr>
          <p:cNvPr id="22" name="Group 21"/>
          <p:cNvGrpSpPr/>
          <p:nvPr/>
        </p:nvGrpSpPr>
        <p:grpSpPr>
          <a:xfrm>
            <a:off x="1126751" y="2212805"/>
            <a:ext cx="1971617" cy="1971617"/>
            <a:chOff x="1185821" y="2212805"/>
            <a:chExt cx="1971617" cy="1971617"/>
          </a:xfrm>
        </p:grpSpPr>
        <p:sp>
          <p:nvSpPr>
            <p:cNvPr id="19" name="Oval 18"/>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228600" rIns="0" bIns="0" rtlCol="0" anchor="ctr"/>
            <a:lstStyle/>
            <a:p>
              <a:pPr algn="ctr"/>
              <a:r>
                <a:rPr lang="en-US" b="1" dirty="0">
                  <a:latin typeface="Arial"/>
                  <a:cs typeface="Arial"/>
                </a:rPr>
                <a:t>Improve </a:t>
              </a:r>
              <a:endParaRPr lang="en-US" b="1" dirty="0" smtClean="0">
                <a:latin typeface="Arial"/>
                <a:cs typeface="Arial"/>
              </a:endParaRPr>
            </a:p>
            <a:p>
              <a:pPr algn="ctr"/>
              <a:r>
                <a:rPr lang="en-US" b="1" dirty="0" smtClean="0">
                  <a:latin typeface="Arial"/>
                  <a:cs typeface="Arial"/>
                </a:rPr>
                <a:t>productivity </a:t>
              </a:r>
              <a:endParaRPr lang="en-US" b="1" dirty="0">
                <a:latin typeface="Arial"/>
                <a:cs typeface="Arial"/>
              </a:endParaRPr>
            </a:p>
          </p:txBody>
        </p:sp>
        <p:pic>
          <p:nvPicPr>
            <p:cNvPr id="11" name="Picture 10" descr="Productivity-1 white.pdf"/>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grpSp>
        <p:nvGrpSpPr>
          <p:cNvPr id="25" name="Group 24"/>
          <p:cNvGrpSpPr/>
          <p:nvPr/>
        </p:nvGrpSpPr>
        <p:grpSpPr>
          <a:xfrm>
            <a:off x="3522281" y="2212805"/>
            <a:ext cx="1971617" cy="1971617"/>
            <a:chOff x="3522281" y="2212805"/>
            <a:chExt cx="1971617" cy="1971617"/>
          </a:xfrm>
        </p:grpSpPr>
        <p:sp>
          <p:nvSpPr>
            <p:cNvPr id="20" name="Oval 19"/>
            <p:cNvSpPr/>
            <p:nvPr/>
          </p:nvSpPr>
          <p:spPr>
            <a:xfrm>
              <a:off x="3522281" y="2212805"/>
              <a:ext cx="1971617" cy="197161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lIns="0" tIns="228600" rIns="0" bIns="0" rtlCol="0" anchor="ctr"/>
            <a:lstStyle/>
            <a:p>
              <a:pPr algn="ctr"/>
              <a:r>
                <a:rPr lang="en-US" b="1" dirty="0">
                  <a:latin typeface="Arial"/>
                  <a:cs typeface="Arial"/>
                </a:rPr>
                <a:t>Secure your </a:t>
              </a:r>
              <a:r>
                <a:rPr lang="en-US" b="1" dirty="0" smtClean="0">
                  <a:latin typeface="Arial"/>
                  <a:cs typeface="Arial"/>
                </a:rPr>
                <a:t/>
              </a:r>
              <a:br>
                <a:rPr lang="en-US" b="1" dirty="0" smtClean="0">
                  <a:latin typeface="Arial"/>
                  <a:cs typeface="Arial"/>
                </a:rPr>
              </a:br>
              <a:r>
                <a:rPr lang="en-US" b="1" dirty="0" smtClean="0">
                  <a:latin typeface="Arial"/>
                  <a:cs typeface="Arial"/>
                </a:rPr>
                <a:t>connections</a:t>
              </a:r>
              <a:endParaRPr lang="en-US" b="1" dirty="0">
                <a:latin typeface="Arial"/>
                <a:cs typeface="Arial"/>
              </a:endParaRPr>
            </a:p>
          </p:txBody>
        </p:sp>
        <p:pic>
          <p:nvPicPr>
            <p:cNvPr id="13" name="Picture 12" descr="Security-1 wihte.pdf"/>
            <p:cNvPicPr>
              <a:picLocks noChangeAspect="1"/>
            </p:cNvPicPr>
            <p:nvPr/>
          </p:nvPicPr>
          <p:blipFill>
            <a:blip r:embed="rId4">
              <a:alphaModFix amt="55000"/>
              <a:extLst>
                <a:ext uri="{28A0092B-C50C-407E-A947-70E740481C1C}">
                  <a14:useLocalDpi xmlns:a14="http://schemas.microsoft.com/office/drawing/2010/main"/>
                </a:ext>
              </a:extLst>
            </a:blip>
            <a:stretch>
              <a:fillRect/>
            </a:stretch>
          </p:blipFill>
          <p:spPr>
            <a:xfrm>
              <a:off x="4182234" y="2387220"/>
              <a:ext cx="651710" cy="651710"/>
            </a:xfrm>
            <a:prstGeom prst="rect">
              <a:avLst/>
            </a:prstGeom>
          </p:spPr>
        </p:pic>
      </p:grpSp>
      <p:grpSp>
        <p:nvGrpSpPr>
          <p:cNvPr id="26" name="Group 25"/>
          <p:cNvGrpSpPr/>
          <p:nvPr/>
        </p:nvGrpSpPr>
        <p:grpSpPr>
          <a:xfrm>
            <a:off x="5917812" y="2212805"/>
            <a:ext cx="1971617" cy="1971617"/>
            <a:chOff x="5858742" y="2212805"/>
            <a:chExt cx="1971617" cy="1971617"/>
          </a:xfrm>
        </p:grpSpPr>
        <p:sp>
          <p:nvSpPr>
            <p:cNvPr id="21" name="Oval 20"/>
            <p:cNvSpPr/>
            <p:nvPr/>
          </p:nvSpPr>
          <p:spPr>
            <a:xfrm>
              <a:off x="5858742" y="2212805"/>
              <a:ext cx="1971617" cy="197161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228600" rIns="0" bIns="0" rtlCol="0" anchor="ctr"/>
            <a:lstStyle/>
            <a:p>
              <a:pPr algn="ctr"/>
              <a:r>
                <a:rPr lang="en-US" b="1" dirty="0">
                  <a:latin typeface="Arial"/>
                  <a:cs typeface="Arial"/>
                </a:rPr>
                <a:t>Keep costs </a:t>
              </a:r>
              <a:endParaRPr lang="en-US" b="1" dirty="0" smtClean="0">
                <a:latin typeface="Arial"/>
                <a:cs typeface="Arial"/>
              </a:endParaRPr>
            </a:p>
            <a:p>
              <a:pPr algn="ctr"/>
              <a:r>
                <a:rPr lang="en-US" b="1" dirty="0" smtClean="0">
                  <a:latin typeface="Arial"/>
                  <a:cs typeface="Arial"/>
                </a:rPr>
                <a:t>predictable</a:t>
              </a:r>
              <a:endParaRPr lang="en-US" b="1" dirty="0">
                <a:latin typeface="Arial"/>
                <a:cs typeface="Arial"/>
              </a:endParaRPr>
            </a:p>
          </p:txBody>
        </p:sp>
        <p:pic>
          <p:nvPicPr>
            <p:cNvPr id="16" name="Picture 15" descr="Predictable-1 white.pdf"/>
            <p:cNvPicPr>
              <a:picLocks noChangeAspect="1"/>
            </p:cNvPicPr>
            <p:nvPr/>
          </p:nvPicPr>
          <p:blipFill>
            <a:blip r:embed="rId5">
              <a:alphaModFix amt="50000"/>
              <a:extLst>
                <a:ext uri="{28A0092B-C50C-407E-A947-70E740481C1C}">
                  <a14:useLocalDpi xmlns:a14="http://schemas.microsoft.com/office/drawing/2010/main"/>
                </a:ext>
              </a:extLst>
            </a:blip>
            <a:stretch>
              <a:fillRect/>
            </a:stretch>
          </p:blipFill>
          <p:spPr>
            <a:xfrm>
              <a:off x="6518695" y="2387220"/>
              <a:ext cx="651710" cy="651710"/>
            </a:xfrm>
            <a:prstGeom prst="rect">
              <a:avLst/>
            </a:prstGeom>
          </p:spPr>
        </p:pic>
      </p:grpSp>
    </p:spTree>
    <p:extLst>
      <p:ext uri="{BB962C8B-B14F-4D97-AF65-F5344CB8AC3E}">
        <p14:creationId xmlns:p14="http://schemas.microsoft.com/office/powerpoint/2010/main" val="32184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prstGeom prst="rect">
            <a:avLst/>
          </a:prstGeom>
        </p:spPr>
        <p:txBody>
          <a:bodyPr>
            <a:normAutofit fontScale="90000"/>
          </a:bodyPr>
          <a:lstStyle/>
          <a:p>
            <a:r>
              <a:rPr lang="en-US" dirty="0" smtClean="0"/>
              <a:t>Unlimited Wi-Fi Keeps You Always On</a:t>
            </a:r>
            <a:endParaRPr lang="en-US" dirty="0">
              <a:solidFill>
                <a:srgbClr val="0B4E5B"/>
              </a:solidFill>
            </a:endParaRPr>
          </a:p>
        </p:txBody>
      </p:sp>
      <p:sp>
        <p:nvSpPr>
          <p:cNvPr id="10" name="Text Placeholder 9"/>
          <p:cNvSpPr>
            <a:spLocks noGrp="1"/>
          </p:cNvSpPr>
          <p:nvPr>
            <p:ph type="body" idx="1"/>
          </p:nvPr>
        </p:nvSpPr>
        <p:spPr/>
        <p:txBody>
          <a:bodyPr/>
          <a:lstStyle/>
          <a:p>
            <a:r>
              <a:rPr lang="en-US" dirty="0">
                <a:ea typeface="Proxima Nova" charset="0"/>
              </a:rPr>
              <a:t>Keep your team connected with unlimited data </a:t>
            </a:r>
            <a:br>
              <a:rPr lang="en-US" dirty="0">
                <a:ea typeface="Proxima Nova" charset="0"/>
              </a:rPr>
            </a:br>
            <a:r>
              <a:rPr lang="en-US" dirty="0" smtClean="0">
                <a:ea typeface="Proxima Nova" charset="0"/>
              </a:rPr>
              <a:t>on </a:t>
            </a:r>
            <a:r>
              <a:rPr lang="en-US" dirty="0">
                <a:ea typeface="Proxima Nova" charset="0"/>
              </a:rPr>
              <a:t>unlimited </a:t>
            </a:r>
            <a:r>
              <a:rPr lang="en-US" dirty="0" smtClean="0">
                <a:ea typeface="Proxima Nova" charset="0"/>
              </a:rPr>
              <a:t>devices</a:t>
            </a:r>
            <a:endParaRPr lang="en-US" dirty="0">
              <a:ea typeface="Proxima Nova" charset="0"/>
            </a:endParaRPr>
          </a:p>
        </p:txBody>
      </p:sp>
      <p:pic>
        <p:nvPicPr>
          <p:cNvPr id="12" name="Content Placeholder 23" descr="Devices-1.pdf"/>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t="-7273" b="-18779"/>
          <a:stretch/>
        </p:blipFill>
        <p:spPr/>
      </p:pic>
      <p:sp>
        <p:nvSpPr>
          <p:cNvPr id="8" name="Slide Number Placeholder 7"/>
          <p:cNvSpPr>
            <a:spLocks noGrp="1"/>
          </p:cNvSpPr>
          <p:nvPr>
            <p:ph type="sldNum" sz="quarter" idx="12"/>
          </p:nvPr>
        </p:nvSpPr>
        <p:spPr>
          <a:prstGeom prst="rect">
            <a:avLst/>
          </a:prstGeom>
        </p:spPr>
        <p:txBody>
          <a:bodyPr/>
          <a:lstStyle/>
          <a:p>
            <a:fld id="{9378A6DB-5A0A-5845-9AB3-EA012823A32C}" type="slidenum">
              <a:rPr lang="en-US" smtClean="0">
                <a:latin typeface="Arial"/>
                <a:cs typeface="Arial"/>
              </a:rPr>
              <a:pPr/>
              <a:t>6</a:t>
            </a:fld>
            <a:endParaRPr lang="en-US" dirty="0">
              <a:latin typeface="Arial"/>
              <a:cs typeface="Arial"/>
            </a:endParaRPr>
          </a:p>
        </p:txBody>
      </p:sp>
      <p:grpSp>
        <p:nvGrpSpPr>
          <p:cNvPr id="14" name="Group 13"/>
          <p:cNvGrpSpPr/>
          <p:nvPr/>
        </p:nvGrpSpPr>
        <p:grpSpPr>
          <a:xfrm>
            <a:off x="8097418" y="235780"/>
            <a:ext cx="836158" cy="836158"/>
            <a:chOff x="1185821" y="2212805"/>
            <a:chExt cx="1971617" cy="1971617"/>
          </a:xfrm>
        </p:grpSpPr>
        <p:sp>
          <p:nvSpPr>
            <p:cNvPr id="16" name="Oval 15"/>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Improve </a:t>
              </a:r>
              <a:endParaRPr lang="en-US" sz="900" b="1" dirty="0" smtClean="0">
                <a:latin typeface="Arial"/>
                <a:cs typeface="Arial"/>
              </a:endParaRPr>
            </a:p>
            <a:p>
              <a:pPr algn="ctr"/>
              <a:r>
                <a:rPr lang="en-US" sz="900" b="1" dirty="0" smtClean="0">
                  <a:latin typeface="Arial"/>
                  <a:cs typeface="Arial"/>
                </a:rPr>
                <a:t>productivity </a:t>
              </a:r>
              <a:endParaRPr lang="en-US" sz="900" b="1" dirty="0">
                <a:latin typeface="Arial"/>
                <a:cs typeface="Arial"/>
              </a:endParaRPr>
            </a:p>
          </p:txBody>
        </p:sp>
        <p:pic>
          <p:nvPicPr>
            <p:cNvPr id="17" name="Picture 16" descr="Productivity-1 white.pdf"/>
            <p:cNvPicPr>
              <a:picLocks noChangeAspect="1"/>
            </p:cNvPicPr>
            <p:nvPr/>
          </p:nvPicPr>
          <p:blipFill>
            <a:blip r:embed="rId4" cstate="email">
              <a:alphaModFix amt="56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sp>
        <p:nvSpPr>
          <p:cNvPr id="25" name="Rectangle 24"/>
          <p:cNvSpPr/>
          <p:nvPr/>
        </p:nvSpPr>
        <p:spPr>
          <a:xfrm>
            <a:off x="3017519" y="4041037"/>
            <a:ext cx="3126978" cy="584776"/>
          </a:xfrm>
          <a:prstGeom prst="rect">
            <a:avLst/>
          </a:prstGeom>
        </p:spPr>
        <p:txBody>
          <a:bodyPr wrap="none">
            <a:spAutoFit/>
          </a:bodyPr>
          <a:lstStyle/>
          <a:p>
            <a:pPr algn="ctr"/>
            <a:r>
              <a:rPr lang="en-US" sz="1600" dirty="0" smtClean="0">
                <a:latin typeface="Arial"/>
                <a:ea typeface="Proxima Nova" charset="0"/>
                <a:cs typeface="Arial"/>
              </a:rPr>
              <a:t>Simply download the app on</a:t>
            </a:r>
          </a:p>
          <a:p>
            <a:pPr algn="ctr"/>
            <a:r>
              <a:rPr lang="en-US" sz="1600" dirty="0" smtClean="0">
                <a:latin typeface="Arial"/>
                <a:ea typeface="Proxima Nova" charset="0"/>
                <a:cs typeface="Arial"/>
              </a:rPr>
              <a:t>Windows, Android, Mac and iOS </a:t>
            </a:r>
            <a:endParaRPr lang="en-US" sz="1600" dirty="0">
              <a:latin typeface="Arial"/>
              <a:cs typeface="Arial"/>
            </a:endParaRPr>
          </a:p>
        </p:txBody>
      </p:sp>
    </p:spTree>
    <p:extLst>
      <p:ext uri="{BB962C8B-B14F-4D97-AF65-F5344CB8AC3E}">
        <p14:creationId xmlns:p14="http://schemas.microsoft.com/office/powerpoint/2010/main" val="221496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Content Placeholder 4"/>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932450" y="972957"/>
            <a:ext cx="7262166" cy="4204411"/>
          </a:xfrm>
        </p:spPr>
      </p:pic>
      <p:sp>
        <p:nvSpPr>
          <p:cNvPr id="13" name="Title 12"/>
          <p:cNvSpPr>
            <a:spLocks noGrp="1"/>
          </p:cNvSpPr>
          <p:nvPr>
            <p:ph type="title"/>
          </p:nvPr>
        </p:nvSpPr>
        <p:spPr/>
        <p:txBody>
          <a:bodyPr>
            <a:normAutofit fontScale="90000"/>
          </a:bodyPr>
          <a:lstStyle/>
          <a:p>
            <a:r>
              <a:rPr lang="en-US" dirty="0">
                <a:solidFill>
                  <a:srgbClr val="0B4E5B"/>
                </a:solidFill>
              </a:rPr>
              <a:t>Stay Connected Wherever You Are</a:t>
            </a:r>
          </a:p>
        </p:txBody>
      </p:sp>
      <p:sp>
        <p:nvSpPr>
          <p:cNvPr id="4" name="Text Placeholder 3"/>
          <p:cNvSpPr>
            <a:spLocks noGrp="1"/>
          </p:cNvSpPr>
          <p:nvPr>
            <p:ph type="body" idx="1"/>
          </p:nvPr>
        </p:nvSpPr>
        <p:spPr/>
        <p:txBody>
          <a:bodyPr/>
          <a:lstStyle/>
          <a:p>
            <a:r>
              <a:rPr lang="en-US" dirty="0">
                <a:effectLst>
                  <a:glow rad="101600">
                    <a:schemeClr val="bg1">
                      <a:alpha val="75000"/>
                    </a:schemeClr>
                  </a:glow>
                </a:effectLst>
              </a:rPr>
              <a:t>Largest and growing Wi-Fi footprint with </a:t>
            </a:r>
            <a:r>
              <a:rPr lang="en-US" dirty="0" smtClean="0">
                <a:effectLst>
                  <a:glow rad="101600">
                    <a:schemeClr val="bg1">
                      <a:alpha val="75000"/>
                    </a:schemeClr>
                  </a:glow>
                </a:effectLst>
              </a:rPr>
              <a:t>62+ </a:t>
            </a:r>
            <a:r>
              <a:rPr lang="en-US" dirty="0">
                <a:effectLst>
                  <a:glow rad="101600">
                    <a:schemeClr val="bg1">
                      <a:alpha val="75000"/>
                    </a:schemeClr>
                  </a:glow>
                </a:effectLst>
              </a:rPr>
              <a:t>million hotspots in </a:t>
            </a:r>
            <a:r>
              <a:rPr lang="en-US" dirty="0" smtClean="0">
                <a:effectLst>
                  <a:glow rad="101600">
                    <a:schemeClr val="bg1">
                      <a:alpha val="75000"/>
                    </a:schemeClr>
                  </a:glow>
                </a:effectLst>
              </a:rPr>
              <a:t>180</a:t>
            </a:r>
            <a:r>
              <a:rPr lang="en-US" dirty="0">
                <a:effectLst>
                  <a:glow rad="101600">
                    <a:schemeClr val="bg1">
                      <a:alpha val="75000"/>
                    </a:schemeClr>
                  </a:glow>
                </a:effectLst>
              </a:rPr>
              <a:t>+ </a:t>
            </a:r>
            <a:r>
              <a:rPr lang="en-US" dirty="0" smtClean="0">
                <a:effectLst>
                  <a:glow rad="101600">
                    <a:schemeClr val="bg1">
                      <a:alpha val="75000"/>
                    </a:schemeClr>
                  </a:glow>
                </a:effectLst>
              </a:rPr>
              <a:t>countries and territories</a:t>
            </a:r>
            <a:endParaRPr lang="en-US" dirty="0">
              <a:effectLst>
                <a:glow rad="101600">
                  <a:schemeClr val="bg1">
                    <a:alpha val="75000"/>
                  </a:schemeClr>
                </a:glow>
              </a:effectLst>
            </a:endParaRPr>
          </a:p>
        </p:txBody>
      </p:sp>
      <p:sp>
        <p:nvSpPr>
          <p:cNvPr id="2" name="Slide Number Placeholder 1"/>
          <p:cNvSpPr>
            <a:spLocks noGrp="1"/>
          </p:cNvSpPr>
          <p:nvPr>
            <p:ph type="sldNum" sz="quarter" idx="12"/>
          </p:nvPr>
        </p:nvSpPr>
        <p:spPr/>
        <p:txBody>
          <a:bodyPr/>
          <a:lstStyle/>
          <a:p>
            <a:fld id="{9378A6DB-5A0A-5845-9AB3-EA012823A32C}" type="slidenum">
              <a:rPr lang="en-US" smtClean="0">
                <a:latin typeface="Arial"/>
                <a:cs typeface="Arial"/>
              </a:rPr>
              <a:pPr/>
              <a:t>7</a:t>
            </a:fld>
            <a:endParaRPr lang="en-US" dirty="0">
              <a:latin typeface="Arial"/>
              <a:cs typeface="Arial"/>
            </a:endParaRPr>
          </a:p>
        </p:txBody>
      </p:sp>
      <p:sp>
        <p:nvSpPr>
          <p:cNvPr id="42" name="Shape 219"/>
          <p:cNvSpPr/>
          <p:nvPr/>
        </p:nvSpPr>
        <p:spPr>
          <a:xfrm>
            <a:off x="6674174" y="1189077"/>
            <a:ext cx="92331"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4D4E53"/>
                </a:solidFill>
              </a:defRPr>
            </a:lvl1pPr>
          </a:lstStyle>
          <a:p>
            <a:pPr lvl="0">
              <a:defRPr sz="1800">
                <a:solidFill>
                  <a:srgbClr val="000000"/>
                </a:solidFill>
              </a:defRPr>
            </a:pPr>
            <a:endParaRPr sz="800" dirty="0">
              <a:solidFill>
                <a:srgbClr val="4D4E53"/>
              </a:solidFill>
              <a:latin typeface="Arial"/>
              <a:cs typeface="Arial"/>
            </a:endParaRPr>
          </a:p>
        </p:txBody>
      </p:sp>
      <p:grpSp>
        <p:nvGrpSpPr>
          <p:cNvPr id="20" name="Group 19"/>
          <p:cNvGrpSpPr/>
          <p:nvPr/>
        </p:nvGrpSpPr>
        <p:grpSpPr>
          <a:xfrm>
            <a:off x="8097418" y="235780"/>
            <a:ext cx="836158" cy="836158"/>
            <a:chOff x="1185821" y="2212805"/>
            <a:chExt cx="1971617" cy="1971617"/>
          </a:xfrm>
        </p:grpSpPr>
        <p:sp>
          <p:nvSpPr>
            <p:cNvPr id="21" name="Oval 20"/>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Improve </a:t>
              </a:r>
            </a:p>
            <a:p>
              <a:pPr algn="ctr"/>
              <a:r>
                <a:rPr lang="en-US" sz="900" b="1" dirty="0">
                  <a:latin typeface="Arial"/>
                  <a:cs typeface="Arial"/>
                </a:rPr>
                <a:t>productivity </a:t>
              </a:r>
            </a:p>
          </p:txBody>
        </p:sp>
        <p:pic>
          <p:nvPicPr>
            <p:cNvPr id="22" name="Picture 21" descr="Productivity-1 white.pdf"/>
            <p:cNvPicPr>
              <a:picLocks noChangeAspect="1"/>
            </p:cNvPicPr>
            <p:nvPr/>
          </p:nvPicPr>
          <p:blipFill>
            <a:blip r:embed="rId4" cstate="email">
              <a:alphaModFix amt="56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sp>
        <p:nvSpPr>
          <p:cNvPr id="63" name="Rectangle 62"/>
          <p:cNvSpPr/>
          <p:nvPr/>
        </p:nvSpPr>
        <p:spPr>
          <a:xfrm>
            <a:off x="2364472" y="2787925"/>
            <a:ext cx="992579" cy="307777"/>
          </a:xfrm>
          <a:prstGeom prst="rect">
            <a:avLst/>
          </a:prstGeom>
        </p:spPr>
        <p:txBody>
          <a:bodyPr wrap="none">
            <a:spAutoFit/>
          </a:bodyPr>
          <a:lstStyle/>
          <a:p>
            <a:pPr algn="ctr">
              <a:defRPr/>
            </a:pPr>
            <a:r>
              <a:rPr lang="en-US" sz="1400" b="1" dirty="0" smtClean="0">
                <a:solidFill>
                  <a:schemeClr val="tx2"/>
                </a:solidFill>
                <a:effectLst>
                  <a:glow rad="101600">
                    <a:schemeClr val="bg1">
                      <a:alpha val="75000"/>
                    </a:schemeClr>
                  </a:glow>
                </a:effectLst>
                <a:cs typeface="Arial" pitchFamily="34" charset="0"/>
              </a:rPr>
              <a:t>Americas</a:t>
            </a:r>
            <a:endParaRPr lang="en-US" sz="1400" b="1" dirty="0">
              <a:solidFill>
                <a:schemeClr val="tx2"/>
              </a:solidFill>
              <a:effectLst>
                <a:glow rad="101600">
                  <a:schemeClr val="bg1">
                    <a:alpha val="75000"/>
                  </a:schemeClr>
                </a:glow>
              </a:effectLst>
              <a:cs typeface="Arial" pitchFamily="34" charset="0"/>
            </a:endParaRPr>
          </a:p>
        </p:txBody>
      </p:sp>
      <p:sp>
        <p:nvSpPr>
          <p:cNvPr id="64" name="Rectangle 63"/>
          <p:cNvSpPr/>
          <p:nvPr/>
        </p:nvSpPr>
        <p:spPr>
          <a:xfrm>
            <a:off x="1200370" y="3860061"/>
            <a:ext cx="740908" cy="307777"/>
          </a:xfrm>
          <a:prstGeom prst="rect">
            <a:avLst/>
          </a:prstGeom>
        </p:spPr>
        <p:txBody>
          <a:bodyPr wrap="none">
            <a:spAutoFit/>
          </a:bodyPr>
          <a:lstStyle/>
          <a:p>
            <a:pPr algn="ctr">
              <a:defRPr/>
            </a:pPr>
            <a:r>
              <a:rPr lang="en-US" sz="1400" b="1" dirty="0" smtClean="0">
                <a:solidFill>
                  <a:schemeClr val="tx2"/>
                </a:solidFill>
                <a:effectLst>
                  <a:glow rad="101600">
                    <a:schemeClr val="bg1">
                      <a:alpha val="75000"/>
                    </a:schemeClr>
                  </a:glow>
                </a:effectLst>
                <a:cs typeface="Arial" pitchFamily="34" charset="0"/>
              </a:rPr>
              <a:t>Global</a:t>
            </a:r>
            <a:endParaRPr lang="en-US" sz="1400" b="1" dirty="0">
              <a:solidFill>
                <a:schemeClr val="tx2"/>
              </a:solidFill>
              <a:effectLst>
                <a:glow rad="101600">
                  <a:schemeClr val="bg1">
                    <a:alpha val="75000"/>
                  </a:schemeClr>
                </a:glow>
              </a:effectLst>
              <a:cs typeface="Arial" pitchFamily="34" charset="0"/>
            </a:endParaRPr>
          </a:p>
        </p:txBody>
      </p:sp>
      <p:sp>
        <p:nvSpPr>
          <p:cNvPr id="65" name="Rectangle 64"/>
          <p:cNvSpPr/>
          <p:nvPr/>
        </p:nvSpPr>
        <p:spPr>
          <a:xfrm>
            <a:off x="4171604" y="3274220"/>
            <a:ext cx="1184940" cy="523220"/>
          </a:xfrm>
          <a:prstGeom prst="rect">
            <a:avLst/>
          </a:prstGeom>
        </p:spPr>
        <p:txBody>
          <a:bodyPr wrap="none">
            <a:spAutoFit/>
          </a:bodyPr>
          <a:lstStyle/>
          <a:p>
            <a:pPr algn="ctr">
              <a:defRPr/>
            </a:pPr>
            <a:r>
              <a:rPr lang="en-US" sz="1400" b="1" dirty="0">
                <a:solidFill>
                  <a:schemeClr val="tx2"/>
                </a:solidFill>
                <a:effectLst>
                  <a:glow rad="101600">
                    <a:schemeClr val="bg1">
                      <a:alpha val="75000"/>
                    </a:schemeClr>
                  </a:glow>
                </a:effectLst>
                <a:cs typeface="Arial" pitchFamily="34" charset="0"/>
              </a:rPr>
              <a:t>Middle East</a:t>
            </a:r>
            <a:br>
              <a:rPr lang="en-US" sz="1400" b="1" dirty="0">
                <a:solidFill>
                  <a:schemeClr val="tx2"/>
                </a:solidFill>
                <a:effectLst>
                  <a:glow rad="101600">
                    <a:schemeClr val="bg1">
                      <a:alpha val="75000"/>
                    </a:schemeClr>
                  </a:glow>
                </a:effectLst>
                <a:cs typeface="Arial" pitchFamily="34" charset="0"/>
              </a:rPr>
            </a:br>
            <a:r>
              <a:rPr lang="en-US" sz="1400" b="1" dirty="0">
                <a:solidFill>
                  <a:schemeClr val="tx2"/>
                </a:solidFill>
                <a:effectLst>
                  <a:glow rad="101600">
                    <a:schemeClr val="bg1">
                      <a:alpha val="75000"/>
                    </a:schemeClr>
                  </a:glow>
                </a:effectLst>
                <a:cs typeface="Arial" pitchFamily="34" charset="0"/>
              </a:rPr>
              <a:t>&amp; Africa</a:t>
            </a:r>
          </a:p>
        </p:txBody>
      </p:sp>
      <p:sp>
        <p:nvSpPr>
          <p:cNvPr id="66" name="Rectangle 65"/>
          <p:cNvSpPr/>
          <p:nvPr/>
        </p:nvSpPr>
        <p:spPr>
          <a:xfrm>
            <a:off x="4482511" y="2188171"/>
            <a:ext cx="803137" cy="307777"/>
          </a:xfrm>
          <a:prstGeom prst="rect">
            <a:avLst/>
          </a:prstGeom>
        </p:spPr>
        <p:txBody>
          <a:bodyPr wrap="none">
            <a:spAutoFit/>
          </a:bodyPr>
          <a:lstStyle/>
          <a:p>
            <a:pPr algn="ctr">
              <a:defRPr/>
            </a:pPr>
            <a:r>
              <a:rPr lang="en-US" sz="1400" b="1" dirty="0">
                <a:solidFill>
                  <a:schemeClr val="tx2"/>
                </a:solidFill>
                <a:effectLst>
                  <a:glow rad="101600">
                    <a:schemeClr val="bg1">
                      <a:alpha val="75000"/>
                    </a:schemeClr>
                  </a:glow>
                </a:effectLst>
                <a:cs typeface="Arial" pitchFamily="34" charset="0"/>
              </a:rPr>
              <a:t>Europe</a:t>
            </a:r>
          </a:p>
        </p:txBody>
      </p:sp>
      <p:sp>
        <p:nvSpPr>
          <p:cNvPr id="67" name="Rectangle 66"/>
          <p:cNvSpPr/>
          <p:nvPr/>
        </p:nvSpPr>
        <p:spPr>
          <a:xfrm>
            <a:off x="6078341" y="2411901"/>
            <a:ext cx="569387" cy="307777"/>
          </a:xfrm>
          <a:prstGeom prst="rect">
            <a:avLst/>
          </a:prstGeom>
        </p:spPr>
        <p:txBody>
          <a:bodyPr wrap="none">
            <a:spAutoFit/>
          </a:bodyPr>
          <a:lstStyle/>
          <a:p>
            <a:pPr algn="ctr">
              <a:defRPr/>
            </a:pPr>
            <a:r>
              <a:rPr lang="en-US" sz="1400" b="1" dirty="0">
                <a:solidFill>
                  <a:schemeClr val="tx2"/>
                </a:solidFill>
                <a:effectLst>
                  <a:glow rad="101600">
                    <a:schemeClr val="bg1">
                      <a:alpha val="75000"/>
                    </a:schemeClr>
                  </a:glow>
                </a:effectLst>
                <a:cs typeface="Arial" pitchFamily="34" charset="0"/>
              </a:rPr>
              <a:t>Asia</a:t>
            </a:r>
          </a:p>
        </p:txBody>
      </p:sp>
      <p:sp>
        <p:nvSpPr>
          <p:cNvPr id="68" name="Rectangle 67"/>
          <p:cNvSpPr/>
          <p:nvPr/>
        </p:nvSpPr>
        <p:spPr>
          <a:xfrm>
            <a:off x="6390302" y="3839018"/>
            <a:ext cx="1069524" cy="523220"/>
          </a:xfrm>
          <a:prstGeom prst="rect">
            <a:avLst/>
          </a:prstGeom>
        </p:spPr>
        <p:txBody>
          <a:bodyPr wrap="none">
            <a:spAutoFit/>
          </a:bodyPr>
          <a:lstStyle/>
          <a:p>
            <a:pPr algn="ctr">
              <a:defRPr/>
            </a:pPr>
            <a:r>
              <a:rPr lang="en-US" sz="1400" b="1" dirty="0">
                <a:solidFill>
                  <a:schemeClr val="tx2"/>
                </a:solidFill>
                <a:effectLst>
                  <a:glow rad="101600">
                    <a:schemeClr val="bg1">
                      <a:alpha val="75000"/>
                    </a:schemeClr>
                  </a:glow>
                </a:effectLst>
                <a:cs typeface="Arial" pitchFamily="34" charset="0"/>
              </a:rPr>
              <a:t>Australia</a:t>
            </a:r>
            <a:br>
              <a:rPr lang="en-US" sz="1400" b="1" dirty="0">
                <a:solidFill>
                  <a:schemeClr val="tx2"/>
                </a:solidFill>
                <a:effectLst>
                  <a:glow rad="101600">
                    <a:schemeClr val="bg1">
                      <a:alpha val="75000"/>
                    </a:schemeClr>
                  </a:glow>
                </a:effectLst>
                <a:cs typeface="Arial" pitchFamily="34" charset="0"/>
              </a:rPr>
            </a:br>
            <a:r>
              <a:rPr lang="en-US" sz="1400" b="1" dirty="0">
                <a:solidFill>
                  <a:schemeClr val="tx2"/>
                </a:solidFill>
                <a:effectLst>
                  <a:glow rad="101600">
                    <a:schemeClr val="bg1">
                      <a:alpha val="75000"/>
                    </a:schemeClr>
                  </a:glow>
                </a:effectLst>
                <a:cs typeface="Arial" pitchFamily="34" charset="0"/>
              </a:rPr>
              <a:t>&amp; Oceania</a:t>
            </a:r>
            <a:endParaRPr lang="en-US" sz="1400" dirty="0">
              <a:solidFill>
                <a:schemeClr val="tx2"/>
              </a:solidFill>
              <a:effectLst>
                <a:glow rad="101600">
                  <a:schemeClr val="bg1">
                    <a:alpha val="75000"/>
                  </a:schemeClr>
                </a:glow>
              </a:effectLst>
              <a:cs typeface="Arial" pitchFamily="34" charset="0"/>
            </a:endParaRPr>
          </a:p>
        </p:txBody>
      </p:sp>
      <p:sp>
        <p:nvSpPr>
          <p:cNvPr id="69" name="Rectangular Callout 68"/>
          <p:cNvSpPr/>
          <p:nvPr/>
        </p:nvSpPr>
        <p:spPr>
          <a:xfrm>
            <a:off x="1961405" y="2314349"/>
            <a:ext cx="1099250" cy="349920"/>
          </a:xfrm>
          <a:prstGeom prst="wedgeRectCallout">
            <a:avLst>
              <a:gd name="adj1" fmla="val 20114"/>
              <a:gd name="adj2" fmla="val 86656"/>
            </a:avLst>
          </a:prstGeom>
          <a:solidFill>
            <a:schemeClr val="accent1">
              <a:alpha val="80000"/>
            </a:schemeClr>
          </a:solidFill>
          <a:ln w="12700" cmpd="sng">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tIns="45720" bIns="45720" rtlCol="0" anchor="ctr"/>
          <a:lstStyle/>
          <a:p>
            <a:pPr algn="ctr">
              <a:defRPr/>
            </a:pPr>
            <a:r>
              <a:rPr lang="en-US" sz="1300" b="1" dirty="0" smtClean="0">
                <a:solidFill>
                  <a:schemeClr val="bg1"/>
                </a:solidFill>
              </a:rPr>
              <a:t>22,046,754</a:t>
            </a:r>
            <a:endParaRPr lang="en-US" sz="1300" b="1" dirty="0">
              <a:solidFill>
                <a:schemeClr val="bg1"/>
              </a:solidFill>
            </a:endParaRPr>
          </a:p>
        </p:txBody>
      </p:sp>
      <p:sp>
        <p:nvSpPr>
          <p:cNvPr id="70" name="Rectangular Callout 69"/>
          <p:cNvSpPr/>
          <p:nvPr/>
        </p:nvSpPr>
        <p:spPr>
          <a:xfrm>
            <a:off x="737197" y="3387214"/>
            <a:ext cx="1099250" cy="349920"/>
          </a:xfrm>
          <a:prstGeom prst="wedgeRectCallout">
            <a:avLst>
              <a:gd name="adj1" fmla="val 20114"/>
              <a:gd name="adj2" fmla="val 86656"/>
            </a:avLst>
          </a:prstGeom>
          <a:solidFill>
            <a:schemeClr val="accent1">
              <a:alpha val="80000"/>
            </a:schemeClr>
          </a:solidFill>
          <a:ln w="12700" cmpd="sng">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tIns="45720" bIns="45720" rtlCol="0" anchor="ctr"/>
          <a:lstStyle/>
          <a:p>
            <a:pPr algn="ctr">
              <a:defRPr/>
            </a:pPr>
            <a:r>
              <a:rPr lang="fr-FR" sz="1300" b="1" dirty="0" smtClean="0">
                <a:solidFill>
                  <a:schemeClr val="bg1"/>
                </a:solidFill>
              </a:rPr>
              <a:t>13,338,401</a:t>
            </a:r>
            <a:endParaRPr lang="en-US" sz="1300" b="1" dirty="0">
              <a:solidFill>
                <a:schemeClr val="bg1"/>
              </a:solidFill>
            </a:endParaRPr>
          </a:p>
        </p:txBody>
      </p:sp>
      <p:sp>
        <p:nvSpPr>
          <p:cNvPr id="71" name="Rectangular Callout 70"/>
          <p:cNvSpPr/>
          <p:nvPr/>
        </p:nvSpPr>
        <p:spPr>
          <a:xfrm>
            <a:off x="6058904" y="1938325"/>
            <a:ext cx="1099250" cy="349920"/>
          </a:xfrm>
          <a:prstGeom prst="wedgeRectCallout">
            <a:avLst>
              <a:gd name="adj1" fmla="val -21093"/>
              <a:gd name="adj2" fmla="val 87866"/>
            </a:avLst>
          </a:prstGeom>
          <a:solidFill>
            <a:schemeClr val="accent1">
              <a:alpha val="80000"/>
            </a:schemeClr>
          </a:solidFill>
          <a:ln w="12700" cmpd="sng">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tIns="45720" bIns="45720" rtlCol="0" anchor="ctr"/>
          <a:lstStyle/>
          <a:p>
            <a:pPr algn="ctr">
              <a:defRPr/>
            </a:pPr>
            <a:r>
              <a:rPr lang="is-IS" sz="1300" b="1" dirty="0" smtClean="0">
                <a:solidFill>
                  <a:schemeClr val="bg1"/>
                </a:solidFill>
              </a:rPr>
              <a:t>2,672,569</a:t>
            </a:r>
            <a:endParaRPr lang="en-US" sz="1300" b="1" dirty="0">
              <a:solidFill>
                <a:schemeClr val="bg1"/>
              </a:solidFill>
            </a:endParaRPr>
          </a:p>
        </p:txBody>
      </p:sp>
      <p:sp>
        <p:nvSpPr>
          <p:cNvPr id="72" name="Rectangular Callout 71"/>
          <p:cNvSpPr/>
          <p:nvPr/>
        </p:nvSpPr>
        <p:spPr>
          <a:xfrm>
            <a:off x="4061119" y="1714885"/>
            <a:ext cx="1099250" cy="349920"/>
          </a:xfrm>
          <a:prstGeom prst="wedgeRectCallout">
            <a:avLst>
              <a:gd name="adj1" fmla="val 20114"/>
              <a:gd name="adj2" fmla="val 86656"/>
            </a:avLst>
          </a:prstGeom>
          <a:solidFill>
            <a:schemeClr val="accent1">
              <a:alpha val="80000"/>
            </a:schemeClr>
          </a:solidFill>
          <a:ln w="12700" cmpd="sng">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tIns="45720" bIns="45720" rtlCol="0" anchor="ctr"/>
          <a:lstStyle/>
          <a:p>
            <a:pPr algn="ctr">
              <a:defRPr/>
            </a:pPr>
            <a:r>
              <a:rPr lang="is-IS" sz="1300" b="1" dirty="0" smtClean="0">
                <a:solidFill>
                  <a:schemeClr val="bg1"/>
                </a:solidFill>
              </a:rPr>
              <a:t>23,370,327</a:t>
            </a:r>
            <a:endParaRPr lang="en-US" sz="1300" b="1" dirty="0">
              <a:solidFill>
                <a:schemeClr val="bg1"/>
              </a:solidFill>
            </a:endParaRPr>
          </a:p>
        </p:txBody>
      </p:sp>
      <p:sp>
        <p:nvSpPr>
          <p:cNvPr id="73" name="Rectangular Callout 72"/>
          <p:cNvSpPr/>
          <p:nvPr/>
        </p:nvSpPr>
        <p:spPr>
          <a:xfrm>
            <a:off x="6574138" y="3366774"/>
            <a:ext cx="1099250" cy="349920"/>
          </a:xfrm>
          <a:prstGeom prst="wedgeRectCallout">
            <a:avLst>
              <a:gd name="adj1" fmla="val -21093"/>
              <a:gd name="adj2" fmla="val 87866"/>
            </a:avLst>
          </a:prstGeom>
          <a:solidFill>
            <a:schemeClr val="accent1">
              <a:alpha val="80000"/>
            </a:schemeClr>
          </a:solidFill>
          <a:ln w="12700" cmpd="sng">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tIns="45720" bIns="45720" rtlCol="0" anchor="ctr"/>
          <a:lstStyle/>
          <a:p>
            <a:pPr algn="ctr">
              <a:defRPr/>
            </a:pPr>
            <a:r>
              <a:rPr lang="fi-FI" sz="1300" b="1" dirty="0" smtClean="0">
                <a:solidFill>
                  <a:schemeClr val="bg1"/>
                </a:solidFill>
              </a:rPr>
              <a:t>1,197,326</a:t>
            </a:r>
            <a:endParaRPr lang="en-US" sz="1300" b="1" dirty="0">
              <a:solidFill>
                <a:schemeClr val="bg1"/>
              </a:solidFill>
            </a:endParaRPr>
          </a:p>
        </p:txBody>
      </p:sp>
      <p:sp>
        <p:nvSpPr>
          <p:cNvPr id="74" name="Rectangular Callout 73"/>
          <p:cNvSpPr/>
          <p:nvPr/>
        </p:nvSpPr>
        <p:spPr>
          <a:xfrm>
            <a:off x="4413418" y="2786934"/>
            <a:ext cx="1099250" cy="349920"/>
          </a:xfrm>
          <a:prstGeom prst="wedgeRectCallout">
            <a:avLst>
              <a:gd name="adj1" fmla="val -21093"/>
              <a:gd name="adj2" fmla="val 87866"/>
            </a:avLst>
          </a:prstGeom>
          <a:solidFill>
            <a:schemeClr val="accent1">
              <a:alpha val="80000"/>
            </a:schemeClr>
          </a:solidFill>
          <a:ln w="12700" cmpd="sng">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tIns="45720" bIns="45720" rtlCol="0" anchor="ctr"/>
          <a:lstStyle/>
          <a:p>
            <a:pPr algn="ctr">
              <a:defRPr/>
            </a:pPr>
            <a:r>
              <a:rPr lang="is-IS" sz="1300" b="1" dirty="0" smtClean="0">
                <a:solidFill>
                  <a:schemeClr val="bg1"/>
                </a:solidFill>
              </a:rPr>
              <a:t>124,403</a:t>
            </a:r>
            <a:endParaRPr lang="en-US" sz="1300" b="1" dirty="0">
              <a:solidFill>
                <a:schemeClr val="bg1"/>
              </a:solidFill>
            </a:endParaRPr>
          </a:p>
        </p:txBody>
      </p:sp>
    </p:spTree>
    <p:extLst>
      <p:ext uri="{BB962C8B-B14F-4D97-AF65-F5344CB8AC3E}">
        <p14:creationId xmlns:p14="http://schemas.microsoft.com/office/powerpoint/2010/main" val="49609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Stay Connected Wherever You Are</a:t>
            </a:r>
            <a:endParaRPr lang="en-US" dirty="0"/>
          </a:p>
        </p:txBody>
      </p:sp>
      <p:sp>
        <p:nvSpPr>
          <p:cNvPr id="4" name="Text Placeholder 3"/>
          <p:cNvSpPr>
            <a:spLocks noGrp="1"/>
          </p:cNvSpPr>
          <p:nvPr>
            <p:ph type="body" idx="1"/>
          </p:nvPr>
        </p:nvSpPr>
        <p:spPr/>
        <p:txBody>
          <a:bodyPr/>
          <a:lstStyle/>
          <a:p>
            <a:r>
              <a:rPr lang="en-US" dirty="0" smtClean="0"/>
              <a:t>From airlines to hotels to the corner cafe</a:t>
            </a:r>
            <a:endParaRPr lang="en-US" dirty="0"/>
          </a:p>
        </p:txBody>
      </p:sp>
      <p:pic>
        <p:nvPicPr>
          <p:cNvPr id="8" name="Content Placeholder 7" descr="GridLines-2x6_1_white.pdf"/>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tretch/>
        </p:blipFill>
        <p:spPr>
          <a:xfrm>
            <a:off x="892000" y="2178312"/>
            <a:ext cx="7360000" cy="1645714"/>
          </a:xfrm>
        </p:spPr>
      </p:pic>
      <p:sp>
        <p:nvSpPr>
          <p:cNvPr id="2" name="Slide Number Placeholder 1"/>
          <p:cNvSpPr>
            <a:spLocks noGrp="1"/>
          </p:cNvSpPr>
          <p:nvPr>
            <p:ph type="sldNum" sz="quarter" idx="12"/>
          </p:nvPr>
        </p:nvSpPr>
        <p:spPr/>
        <p:txBody>
          <a:bodyPr/>
          <a:lstStyle/>
          <a:p>
            <a:fld id="{9378A6DB-5A0A-5845-9AB3-EA012823A32C}" type="slidenum">
              <a:rPr lang="en-US" smtClean="0"/>
              <a:pPr/>
              <a:t>8</a:t>
            </a:fld>
            <a:endParaRPr lang="en-US" dirty="0"/>
          </a:p>
        </p:txBody>
      </p:sp>
      <p:sp>
        <p:nvSpPr>
          <p:cNvPr id="42" name="Shape 219"/>
          <p:cNvSpPr/>
          <p:nvPr/>
        </p:nvSpPr>
        <p:spPr>
          <a:xfrm>
            <a:off x="6674174" y="1189077"/>
            <a:ext cx="92331" cy="21544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a:solidFill>
                  <a:srgbClr val="4D4E53"/>
                </a:solidFill>
              </a:defRPr>
            </a:lvl1pPr>
          </a:lstStyle>
          <a:p>
            <a:pPr lvl="0">
              <a:defRPr sz="1800">
                <a:solidFill>
                  <a:srgbClr val="000000"/>
                </a:solidFill>
              </a:defRPr>
            </a:pPr>
            <a:endParaRPr sz="800" dirty="0">
              <a:solidFill>
                <a:srgbClr val="4D4E53"/>
              </a:solidFill>
              <a:latin typeface="Arial"/>
              <a:cs typeface="Arial"/>
            </a:endParaRPr>
          </a:p>
        </p:txBody>
      </p:sp>
      <p:grpSp>
        <p:nvGrpSpPr>
          <p:cNvPr id="20" name="Group 19"/>
          <p:cNvGrpSpPr/>
          <p:nvPr/>
        </p:nvGrpSpPr>
        <p:grpSpPr>
          <a:xfrm>
            <a:off x="8097418" y="235780"/>
            <a:ext cx="836158" cy="836158"/>
            <a:chOff x="1185821" y="2212805"/>
            <a:chExt cx="1971617" cy="1971617"/>
          </a:xfrm>
        </p:grpSpPr>
        <p:sp>
          <p:nvSpPr>
            <p:cNvPr id="21" name="Oval 20"/>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Improve </a:t>
              </a:r>
            </a:p>
            <a:p>
              <a:pPr algn="ctr"/>
              <a:r>
                <a:rPr lang="en-US" sz="900" b="1" dirty="0">
                  <a:latin typeface="Arial"/>
                  <a:cs typeface="Arial"/>
                </a:rPr>
                <a:t>productivity </a:t>
              </a:r>
            </a:p>
          </p:txBody>
        </p:sp>
        <p:pic>
          <p:nvPicPr>
            <p:cNvPr id="22" name="Picture 21" descr="Productivity-1 white.pdf"/>
            <p:cNvPicPr>
              <a:picLocks noChangeAspect="1"/>
            </p:cNvPicPr>
            <p:nvPr/>
          </p:nvPicPr>
          <p:blipFill>
            <a:blip r:embed="rId4" cstate="email">
              <a:alphaModFix amt="56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sp>
        <p:nvSpPr>
          <p:cNvPr id="28" name="Oval 27"/>
          <p:cNvSpPr/>
          <p:nvPr/>
        </p:nvSpPr>
        <p:spPr>
          <a:xfrm>
            <a:off x="1927828" y="1682041"/>
            <a:ext cx="1253066" cy="1253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30" name="Oval 29"/>
          <p:cNvSpPr/>
          <p:nvPr/>
        </p:nvSpPr>
        <p:spPr>
          <a:xfrm>
            <a:off x="4778772" y="1682041"/>
            <a:ext cx="1253066" cy="1253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37" name="Oval 36"/>
          <p:cNvSpPr/>
          <p:nvPr/>
        </p:nvSpPr>
        <p:spPr>
          <a:xfrm>
            <a:off x="7629714" y="1682041"/>
            <a:ext cx="1253066" cy="1253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38" name="Oval 37"/>
          <p:cNvSpPr/>
          <p:nvPr/>
        </p:nvSpPr>
        <p:spPr>
          <a:xfrm>
            <a:off x="502356" y="3149597"/>
            <a:ext cx="1253066" cy="1253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44" name="Oval 43"/>
          <p:cNvSpPr/>
          <p:nvPr/>
        </p:nvSpPr>
        <p:spPr>
          <a:xfrm>
            <a:off x="3353300" y="3149597"/>
            <a:ext cx="1253066" cy="1253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46" name="Oval 45"/>
          <p:cNvSpPr/>
          <p:nvPr/>
        </p:nvSpPr>
        <p:spPr>
          <a:xfrm>
            <a:off x="6204244" y="3149597"/>
            <a:ext cx="1253066" cy="1253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grpSp>
        <p:nvGrpSpPr>
          <p:cNvPr id="27" name="Group 26"/>
          <p:cNvGrpSpPr/>
          <p:nvPr/>
        </p:nvGrpSpPr>
        <p:grpSpPr>
          <a:xfrm>
            <a:off x="502356" y="1682041"/>
            <a:ext cx="1253067" cy="1253066"/>
            <a:chOff x="502356" y="1682041"/>
            <a:chExt cx="1253067" cy="1253066"/>
          </a:xfrm>
        </p:grpSpPr>
        <p:sp>
          <p:nvSpPr>
            <p:cNvPr id="10" name="Oval 9"/>
            <p:cNvSpPr/>
            <p:nvPr/>
          </p:nvSpPr>
          <p:spPr>
            <a:xfrm>
              <a:off x="502356" y="1682041"/>
              <a:ext cx="1253066" cy="12530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31" name="Shape 208"/>
            <p:cNvSpPr/>
            <p:nvPr/>
          </p:nvSpPr>
          <p:spPr>
            <a:xfrm>
              <a:off x="502357" y="2606523"/>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sz="1000" b="1" dirty="0">
                  <a:solidFill>
                    <a:schemeClr val="bg1"/>
                  </a:solidFill>
                  <a:latin typeface="Arial"/>
                  <a:ea typeface="Proxima Nova" charset="0"/>
                  <a:cs typeface="Arial"/>
                </a:rPr>
                <a:t>airports</a:t>
              </a:r>
            </a:p>
          </p:txBody>
        </p:sp>
        <p:pic>
          <p:nvPicPr>
            <p:cNvPr id="12" name="Picture 11" descr="Airport_1_white.pdf"/>
            <p:cNvPicPr>
              <a:picLocks noChangeAspect="1"/>
            </p:cNvPicPr>
            <p:nvPr/>
          </p:nvPicPr>
          <p:blipFill rotWithShape="1">
            <a:blip r:embed="rId5" cstate="email">
              <a:extLst>
                <a:ext uri="{28A0092B-C50C-407E-A947-70E740481C1C}">
                  <a14:useLocalDpi xmlns:a14="http://schemas.microsoft.com/office/drawing/2010/main"/>
                </a:ext>
              </a:extLst>
            </a:blip>
            <a:srcRect l="27266" t="17122" r="27266" b="17122"/>
            <a:stretch/>
          </p:blipFill>
          <p:spPr>
            <a:xfrm>
              <a:off x="857956" y="1840086"/>
              <a:ext cx="524936" cy="759174"/>
            </a:xfrm>
            <a:prstGeom prst="rect">
              <a:avLst/>
            </a:prstGeom>
          </p:spPr>
        </p:pic>
      </p:grpSp>
      <p:grpSp>
        <p:nvGrpSpPr>
          <p:cNvPr id="58" name="Group 57"/>
          <p:cNvGrpSpPr/>
          <p:nvPr/>
        </p:nvGrpSpPr>
        <p:grpSpPr>
          <a:xfrm>
            <a:off x="1927828" y="3149597"/>
            <a:ext cx="1253067" cy="1253066"/>
            <a:chOff x="1927828" y="3149597"/>
            <a:chExt cx="1253067" cy="1253066"/>
          </a:xfrm>
        </p:grpSpPr>
        <p:sp>
          <p:nvSpPr>
            <p:cNvPr id="39" name="Oval 38"/>
            <p:cNvSpPr/>
            <p:nvPr/>
          </p:nvSpPr>
          <p:spPr>
            <a:xfrm>
              <a:off x="1927828" y="3149597"/>
              <a:ext cx="1253066" cy="125306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40" name="Shape 221"/>
            <p:cNvSpPr/>
            <p:nvPr/>
          </p:nvSpPr>
          <p:spPr>
            <a:xfrm>
              <a:off x="1927829" y="4048884"/>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lvl1pPr>
                <a:defRPr sz="1200" b="1">
                  <a:solidFill>
                    <a:srgbClr val="4D4E53"/>
                  </a:solidFill>
                </a:defRPr>
              </a:lvl1pPr>
            </a:lstStyle>
            <a:p>
              <a:pPr lvl="0" algn="ctr">
                <a:lnSpc>
                  <a:spcPts val="1000"/>
                </a:lnSpc>
                <a:defRPr sz="1800" b="0">
                  <a:solidFill>
                    <a:srgbClr val="000000"/>
                  </a:solidFill>
                </a:defRPr>
              </a:pPr>
              <a:r>
                <a:rPr lang="en-US" sz="1000" b="1" dirty="0">
                  <a:solidFill>
                    <a:schemeClr val="bg1"/>
                  </a:solidFill>
                  <a:latin typeface="Arial"/>
                  <a:ea typeface="Proxima Nova" charset="0"/>
                  <a:cs typeface="Arial"/>
                </a:rPr>
                <a:t>inflight</a:t>
              </a:r>
              <a:endParaRPr sz="1000" b="1" dirty="0">
                <a:solidFill>
                  <a:schemeClr val="bg1"/>
                </a:solidFill>
                <a:latin typeface="Arial"/>
                <a:ea typeface="Proxima Nova" charset="0"/>
                <a:cs typeface="Arial"/>
              </a:endParaRPr>
            </a:p>
          </p:txBody>
        </p:sp>
        <p:pic>
          <p:nvPicPr>
            <p:cNvPr id="49" name="Picture 48"/>
            <p:cNvPicPr>
              <a:picLocks noChangeAspect="1"/>
            </p:cNvPicPr>
            <p:nvPr/>
          </p:nvPicPr>
          <p:blipFill rotWithShape="1">
            <a:blip r:embed="rId6" cstate="email">
              <a:extLst>
                <a:ext uri="{28A0092B-C50C-407E-A947-70E740481C1C}">
                  <a14:useLocalDpi xmlns:a14="http://schemas.microsoft.com/office/drawing/2010/main"/>
                </a:ext>
              </a:extLst>
            </a:blip>
            <a:srcRect l="19444" t="19444" r="19444" b="19444"/>
            <a:stretch/>
          </p:blipFill>
          <p:spPr>
            <a:xfrm>
              <a:off x="2195690" y="3294833"/>
              <a:ext cx="705556" cy="705556"/>
            </a:xfrm>
            <a:prstGeom prst="rect">
              <a:avLst/>
            </a:prstGeom>
          </p:spPr>
        </p:pic>
      </p:grpSp>
      <p:grpSp>
        <p:nvGrpSpPr>
          <p:cNvPr id="26" name="Group 25"/>
          <p:cNvGrpSpPr/>
          <p:nvPr/>
        </p:nvGrpSpPr>
        <p:grpSpPr>
          <a:xfrm>
            <a:off x="3353300" y="1682041"/>
            <a:ext cx="1253066" cy="1253066"/>
            <a:chOff x="3353300" y="1682041"/>
            <a:chExt cx="1253066" cy="1253066"/>
          </a:xfrm>
        </p:grpSpPr>
        <p:sp>
          <p:nvSpPr>
            <p:cNvPr id="29" name="Oval 28"/>
            <p:cNvSpPr/>
            <p:nvPr/>
          </p:nvSpPr>
          <p:spPr>
            <a:xfrm>
              <a:off x="3353300" y="1682041"/>
              <a:ext cx="1253066" cy="12530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5" name="Shape 221"/>
            <p:cNvSpPr/>
            <p:nvPr/>
          </p:nvSpPr>
          <p:spPr>
            <a:xfrm>
              <a:off x="3353300" y="2606523"/>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lvl1pPr>
                <a:defRPr sz="1200" b="1">
                  <a:solidFill>
                    <a:srgbClr val="4D4E53"/>
                  </a:solidFill>
                </a:defRPr>
              </a:lvl1pPr>
            </a:lstStyle>
            <a:p>
              <a:pPr lvl="0" algn="ctr">
                <a:lnSpc>
                  <a:spcPts val="1000"/>
                </a:lnSpc>
                <a:defRPr sz="1800" b="0">
                  <a:solidFill>
                    <a:srgbClr val="000000"/>
                  </a:solidFill>
                </a:defRPr>
              </a:pPr>
              <a:r>
                <a:rPr sz="1000" b="1" dirty="0">
                  <a:solidFill>
                    <a:schemeClr val="bg1"/>
                  </a:solidFill>
                  <a:latin typeface="Arial"/>
                  <a:ea typeface="Proxima Nova" charset="0"/>
                  <a:cs typeface="Arial"/>
                </a:rPr>
                <a:t>trains</a:t>
              </a:r>
            </a:p>
          </p:txBody>
        </p:sp>
        <p:pic>
          <p:nvPicPr>
            <p:cNvPr id="51" name="Picture 50"/>
            <p:cNvPicPr>
              <a:picLocks noChangeAspect="1"/>
            </p:cNvPicPr>
            <p:nvPr/>
          </p:nvPicPr>
          <p:blipFill rotWithShape="1">
            <a:blip r:embed="rId7" cstate="email">
              <a:extLst>
                <a:ext uri="{28A0092B-C50C-407E-A947-70E740481C1C}">
                  <a14:useLocalDpi xmlns:a14="http://schemas.microsoft.com/office/drawing/2010/main"/>
                </a:ext>
              </a:extLst>
            </a:blip>
            <a:srcRect l="17123" t="17123" r="17123" b="17123"/>
            <a:stretch/>
          </p:blipFill>
          <p:spPr>
            <a:xfrm>
              <a:off x="3600248" y="1840087"/>
              <a:ext cx="759172" cy="759172"/>
            </a:xfrm>
            <a:prstGeom prst="rect">
              <a:avLst/>
            </a:prstGeom>
          </p:spPr>
        </p:pic>
      </p:grpSp>
      <p:grpSp>
        <p:nvGrpSpPr>
          <p:cNvPr id="24" name="Group 23"/>
          <p:cNvGrpSpPr/>
          <p:nvPr/>
        </p:nvGrpSpPr>
        <p:grpSpPr>
          <a:xfrm>
            <a:off x="4778772" y="3149597"/>
            <a:ext cx="1253067" cy="1253066"/>
            <a:chOff x="4778772" y="3149597"/>
            <a:chExt cx="1253067" cy="1253066"/>
          </a:xfrm>
        </p:grpSpPr>
        <p:sp>
          <p:nvSpPr>
            <p:cNvPr id="45" name="Oval 44"/>
            <p:cNvSpPr/>
            <p:nvPr/>
          </p:nvSpPr>
          <p:spPr>
            <a:xfrm>
              <a:off x="4778772" y="3149597"/>
              <a:ext cx="1253066" cy="1253066"/>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41" name="Shape 210"/>
            <p:cNvSpPr/>
            <p:nvPr/>
          </p:nvSpPr>
          <p:spPr>
            <a:xfrm>
              <a:off x="4778773" y="3979043"/>
              <a:ext cx="1253066" cy="26332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a:solidFill>
                    <a:schemeClr val="bg1"/>
                  </a:solidFill>
                  <a:latin typeface="Arial"/>
                  <a:ea typeface="Proxima Nova" charset="0"/>
                  <a:cs typeface="Arial"/>
                </a:rPr>
                <a:t>local </a:t>
              </a:r>
            </a:p>
            <a:p>
              <a:pPr lvl="0" algn="ctr">
                <a:lnSpc>
                  <a:spcPts val="1000"/>
                </a:lnSpc>
                <a:defRPr sz="1800"/>
              </a:pPr>
              <a:r>
                <a:rPr lang="en-US" sz="1000" b="1" dirty="0">
                  <a:solidFill>
                    <a:schemeClr val="bg1"/>
                  </a:solidFill>
                  <a:latin typeface="Arial"/>
                  <a:ea typeface="Proxima Nova" charset="0"/>
                  <a:cs typeface="Arial"/>
                </a:rPr>
                <a:t>businesses</a:t>
              </a:r>
              <a:endParaRPr sz="1000" b="1" dirty="0">
                <a:solidFill>
                  <a:schemeClr val="bg1"/>
                </a:solidFill>
                <a:latin typeface="Arial"/>
                <a:ea typeface="Proxima Nova" charset="0"/>
                <a:cs typeface="Arial"/>
              </a:endParaRPr>
            </a:p>
          </p:txBody>
        </p:sp>
        <p:pic>
          <p:nvPicPr>
            <p:cNvPr id="52" name="Picture 51"/>
            <p:cNvPicPr>
              <a:picLocks noChangeAspect="1"/>
            </p:cNvPicPr>
            <p:nvPr/>
          </p:nvPicPr>
          <p:blipFill rotWithShape="1">
            <a:blip r:embed="rId8" cstate="email">
              <a:extLst>
                <a:ext uri="{28A0092B-C50C-407E-A947-70E740481C1C}">
                  <a14:useLocalDpi xmlns:a14="http://schemas.microsoft.com/office/drawing/2010/main"/>
                </a:ext>
              </a:extLst>
            </a:blip>
            <a:srcRect l="21335" t="21335" r="21335" b="21335"/>
            <a:stretch/>
          </p:blipFill>
          <p:spPr>
            <a:xfrm>
              <a:off x="5074357" y="3294086"/>
              <a:ext cx="661898" cy="661898"/>
            </a:xfrm>
            <a:prstGeom prst="rect">
              <a:avLst/>
            </a:prstGeom>
          </p:spPr>
        </p:pic>
      </p:grpSp>
      <p:grpSp>
        <p:nvGrpSpPr>
          <p:cNvPr id="59" name="Group 58"/>
          <p:cNvGrpSpPr/>
          <p:nvPr/>
        </p:nvGrpSpPr>
        <p:grpSpPr>
          <a:xfrm>
            <a:off x="6204244" y="1682041"/>
            <a:ext cx="1253066" cy="1253066"/>
            <a:chOff x="6204244" y="1682041"/>
            <a:chExt cx="1253066" cy="1253066"/>
          </a:xfrm>
        </p:grpSpPr>
        <p:sp>
          <p:nvSpPr>
            <p:cNvPr id="35" name="Oval 34"/>
            <p:cNvSpPr/>
            <p:nvPr/>
          </p:nvSpPr>
          <p:spPr>
            <a:xfrm>
              <a:off x="6204244" y="1682041"/>
              <a:ext cx="1253066" cy="125306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33" name="Shape 210"/>
            <p:cNvSpPr/>
            <p:nvPr/>
          </p:nvSpPr>
          <p:spPr>
            <a:xfrm>
              <a:off x="6204244" y="2606523"/>
              <a:ext cx="1253066" cy="135080"/>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a:solidFill>
                    <a:schemeClr val="bg1"/>
                  </a:solidFill>
                  <a:latin typeface="Arial"/>
                  <a:ea typeface="Proxima Nova" charset="0"/>
                  <a:cs typeface="Arial"/>
                </a:rPr>
                <a:t>h</a:t>
              </a:r>
              <a:r>
                <a:rPr sz="1000" b="1" dirty="0">
                  <a:solidFill>
                    <a:schemeClr val="bg1"/>
                  </a:solidFill>
                  <a:latin typeface="Arial"/>
                  <a:ea typeface="Proxima Nova" charset="0"/>
                  <a:cs typeface="Arial"/>
                </a:rPr>
                <a:t>otel</a:t>
              </a:r>
              <a:r>
                <a:rPr lang="en-US" sz="1000" b="1" dirty="0">
                  <a:solidFill>
                    <a:schemeClr val="bg1"/>
                  </a:solidFill>
                  <a:latin typeface="Arial"/>
                  <a:ea typeface="Proxima Nova" charset="0"/>
                  <a:cs typeface="Arial"/>
                </a:rPr>
                <a:t>s</a:t>
              </a:r>
              <a:endParaRPr sz="1000" b="1" dirty="0">
                <a:solidFill>
                  <a:schemeClr val="bg1"/>
                </a:solidFill>
                <a:latin typeface="Arial"/>
                <a:ea typeface="Proxima Nova" charset="0"/>
                <a:cs typeface="Arial"/>
              </a:endParaRPr>
            </a:p>
          </p:txBody>
        </p:sp>
        <p:pic>
          <p:nvPicPr>
            <p:cNvPr id="53" name="Picture 52"/>
            <p:cNvPicPr>
              <a:picLocks noChangeAspect="1"/>
            </p:cNvPicPr>
            <p:nvPr/>
          </p:nvPicPr>
          <p:blipFill rotWithShape="1">
            <a:blip r:embed="rId9" cstate="email">
              <a:extLst>
                <a:ext uri="{28A0092B-C50C-407E-A947-70E740481C1C}">
                  <a14:useLocalDpi xmlns:a14="http://schemas.microsoft.com/office/drawing/2010/main"/>
                </a:ext>
              </a:extLst>
            </a:blip>
            <a:srcRect l="17123" t="28367" r="17123" b="28367"/>
            <a:stretch/>
          </p:blipFill>
          <p:spPr>
            <a:xfrm>
              <a:off x="6451192" y="1981196"/>
              <a:ext cx="759172" cy="499530"/>
            </a:xfrm>
            <a:prstGeom prst="rect">
              <a:avLst/>
            </a:prstGeom>
          </p:spPr>
        </p:pic>
      </p:grpSp>
      <p:grpSp>
        <p:nvGrpSpPr>
          <p:cNvPr id="60" name="Group 59"/>
          <p:cNvGrpSpPr/>
          <p:nvPr/>
        </p:nvGrpSpPr>
        <p:grpSpPr>
          <a:xfrm>
            <a:off x="7629714" y="3149597"/>
            <a:ext cx="1253066" cy="1253066"/>
            <a:chOff x="7629714" y="3149597"/>
            <a:chExt cx="1253066" cy="1253066"/>
          </a:xfrm>
        </p:grpSpPr>
        <p:sp>
          <p:nvSpPr>
            <p:cNvPr id="47" name="Oval 46"/>
            <p:cNvSpPr/>
            <p:nvPr/>
          </p:nvSpPr>
          <p:spPr>
            <a:xfrm>
              <a:off x="7629714" y="3149597"/>
              <a:ext cx="1253066" cy="12530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43" name="Shape 210"/>
            <p:cNvSpPr/>
            <p:nvPr/>
          </p:nvSpPr>
          <p:spPr>
            <a:xfrm>
              <a:off x="7629714" y="3980326"/>
              <a:ext cx="1253066" cy="260755"/>
            </a:xfrm>
            <a:prstGeom prst="rect">
              <a:avLst/>
            </a:prstGeom>
            <a:ln w="12700">
              <a:miter lim="400000"/>
            </a:ln>
            <a:extLst>
              <a:ext uri="{C572A759-6A51-4108-AA02-DFA0A04FC94B}">
                <ma14:wrappingTextBoxFlag xmlns:ma14="http://schemas.microsoft.com/office/mac/drawingml/2011/main" xmlns="" val="1"/>
              </a:ext>
            </a:extLst>
          </p:spPr>
          <p:txBody>
            <a:bodyPr wrap="square" lIns="45719" tIns="0" rIns="45719" bIns="0">
              <a:spAutoFit/>
            </a:bodyPr>
            <a:lstStyle/>
            <a:p>
              <a:pPr lvl="0" algn="ctr">
                <a:lnSpc>
                  <a:spcPts val="1000"/>
                </a:lnSpc>
                <a:defRPr sz="1800"/>
              </a:pPr>
              <a:r>
                <a:rPr lang="en-US" sz="1000" b="1" dirty="0">
                  <a:solidFill>
                    <a:schemeClr val="bg1"/>
                  </a:solidFill>
                  <a:latin typeface="Arial"/>
                  <a:ea typeface="Proxima Nova" charset="0"/>
                  <a:cs typeface="Arial"/>
                </a:rPr>
                <a:t>community </a:t>
              </a:r>
            </a:p>
            <a:p>
              <a:pPr lvl="0" algn="ctr">
                <a:lnSpc>
                  <a:spcPts val="1000"/>
                </a:lnSpc>
                <a:defRPr sz="1800"/>
              </a:pPr>
              <a:r>
                <a:rPr lang="en-US" sz="1000" b="1" dirty="0">
                  <a:solidFill>
                    <a:schemeClr val="bg1"/>
                  </a:solidFill>
                  <a:latin typeface="Arial"/>
                  <a:ea typeface="Proxima Nova" charset="0"/>
                  <a:cs typeface="Arial"/>
                </a:rPr>
                <a:t>hotspots</a:t>
              </a:r>
              <a:endParaRPr sz="1000" b="1" dirty="0">
                <a:solidFill>
                  <a:schemeClr val="bg1"/>
                </a:solidFill>
                <a:latin typeface="Arial"/>
                <a:ea typeface="Proxima Nova" charset="0"/>
                <a:cs typeface="Arial"/>
              </a:endParaRPr>
            </a:p>
          </p:txBody>
        </p:sp>
        <p:pic>
          <p:nvPicPr>
            <p:cNvPr id="54" name="Picture 53"/>
            <p:cNvPicPr>
              <a:picLocks noChangeAspect="1"/>
            </p:cNvPicPr>
            <p:nvPr/>
          </p:nvPicPr>
          <p:blipFill rotWithShape="1">
            <a:blip r:embed="rId10" cstate="email">
              <a:extLst>
                <a:ext uri="{28A0092B-C50C-407E-A947-70E740481C1C}">
                  <a14:useLocalDpi xmlns:a14="http://schemas.microsoft.com/office/drawing/2010/main"/>
                </a:ext>
              </a:extLst>
            </a:blip>
            <a:srcRect l="12242" t="24953" r="12242" b="24953"/>
            <a:stretch/>
          </p:blipFill>
          <p:spPr>
            <a:xfrm>
              <a:off x="7820322" y="3335863"/>
              <a:ext cx="871852" cy="578344"/>
            </a:xfrm>
            <a:prstGeom prst="rect">
              <a:avLst/>
            </a:prstGeom>
          </p:spPr>
        </p:pic>
      </p:grpSp>
      <p:pic>
        <p:nvPicPr>
          <p:cNvPr id="14" name="Picture 13"/>
          <p:cNvPicPr>
            <a:picLocks/>
          </p:cNvPicPr>
          <p:nvPr/>
        </p:nvPicPr>
        <p:blipFill rotWithShape="1">
          <a:blip r:embed="rId11" cstate="email">
            <a:extLst>
              <a:ext uri="{28A0092B-C50C-407E-A947-70E740481C1C}">
                <a14:useLocalDpi xmlns:a14="http://schemas.microsoft.com/office/drawing/2010/main"/>
              </a:ext>
            </a:extLst>
          </a:blip>
          <a:srcRect b="-27"/>
          <a:stretch/>
        </p:blipFill>
        <p:spPr>
          <a:xfrm>
            <a:off x="502695" y="3149597"/>
            <a:ext cx="1252728" cy="1253066"/>
          </a:xfrm>
          <a:prstGeom prst="ellipse">
            <a:avLst/>
          </a:prstGeom>
        </p:spPr>
      </p:pic>
      <p:pic>
        <p:nvPicPr>
          <p:cNvPr id="55" name="Picture 54"/>
          <p:cNvPicPr>
            <a:picLocks/>
          </p:cNvPicPr>
          <p:nvPr/>
        </p:nvPicPr>
        <p:blipFill rotWithShape="1">
          <a:blip r:embed="rId12" cstate="email">
            <a:extLst>
              <a:ext uri="{28A0092B-C50C-407E-A947-70E740481C1C}">
                <a14:useLocalDpi xmlns:a14="http://schemas.microsoft.com/office/drawing/2010/main"/>
              </a:ext>
            </a:extLst>
          </a:blip>
          <a:srcRect b="-27"/>
          <a:stretch/>
        </p:blipFill>
        <p:spPr>
          <a:xfrm>
            <a:off x="1928166" y="1682379"/>
            <a:ext cx="1252728" cy="1252727"/>
          </a:xfrm>
          <a:prstGeom prst="ellipse">
            <a:avLst/>
          </a:prstGeom>
        </p:spPr>
      </p:pic>
      <p:pic>
        <p:nvPicPr>
          <p:cNvPr id="15" name="Picture 14"/>
          <p:cNvPicPr>
            <a:picLocks/>
          </p:cNvPicPr>
          <p:nvPr/>
        </p:nvPicPr>
        <p:blipFill rotWithShape="1">
          <a:blip r:embed="rId13" cstate="email">
            <a:extLst>
              <a:ext uri="{28A0092B-C50C-407E-A947-70E740481C1C}">
                <a14:useLocalDpi xmlns:a14="http://schemas.microsoft.com/office/drawing/2010/main"/>
              </a:ext>
            </a:extLst>
          </a:blip>
          <a:srcRect b="-27"/>
          <a:stretch/>
        </p:blipFill>
        <p:spPr>
          <a:xfrm>
            <a:off x="3358533" y="3149597"/>
            <a:ext cx="1247833" cy="1253066"/>
          </a:xfrm>
          <a:prstGeom prst="ellipse">
            <a:avLst/>
          </a:prstGeom>
        </p:spPr>
      </p:pic>
      <p:pic>
        <p:nvPicPr>
          <p:cNvPr id="16" name="Picture 15"/>
          <p:cNvPicPr>
            <a:picLocks noChangeAspect="1"/>
          </p:cNvPicPr>
          <p:nvPr/>
        </p:nvPicPr>
        <p:blipFill rotWithShape="1">
          <a:blip r:embed="rId14" cstate="email">
            <a:extLst>
              <a:ext uri="{28A0092B-C50C-407E-A947-70E740481C1C}">
                <a14:useLocalDpi xmlns:a14="http://schemas.microsoft.com/office/drawing/2010/main"/>
              </a:ext>
            </a:extLst>
          </a:blip>
          <a:srcRect t="-27"/>
          <a:stretch/>
        </p:blipFill>
        <p:spPr>
          <a:xfrm>
            <a:off x="4778772" y="1682041"/>
            <a:ext cx="1253065" cy="1252728"/>
          </a:xfrm>
          <a:prstGeom prst="ellipse">
            <a:avLst/>
          </a:prstGeom>
        </p:spPr>
      </p:pic>
      <p:pic>
        <p:nvPicPr>
          <p:cNvPr id="17" name="Picture 16"/>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204244" y="3149936"/>
            <a:ext cx="1253066" cy="1252727"/>
          </a:xfrm>
          <a:prstGeom prst="ellipse">
            <a:avLst/>
          </a:prstGeom>
        </p:spPr>
      </p:pic>
      <p:pic>
        <p:nvPicPr>
          <p:cNvPr id="19" name="Picture 18"/>
          <p:cNvPicPr>
            <a:picLocks noChangeAspect="1"/>
          </p:cNvPicPr>
          <p:nvPr/>
        </p:nvPicPr>
        <p:blipFill rotWithShape="1">
          <a:blip r:embed="rId16" cstate="email">
            <a:extLst>
              <a:ext uri="{28A0092B-C50C-407E-A947-70E740481C1C}">
                <a14:useLocalDpi xmlns:a14="http://schemas.microsoft.com/office/drawing/2010/main"/>
              </a:ext>
            </a:extLst>
          </a:blip>
          <a:srcRect t="-1" b="-81"/>
          <a:stretch/>
        </p:blipFill>
        <p:spPr>
          <a:xfrm>
            <a:off x="7629714" y="1682379"/>
            <a:ext cx="1253066" cy="1253065"/>
          </a:xfrm>
          <a:prstGeom prst="ellipse">
            <a:avLst/>
          </a:prstGeom>
        </p:spPr>
      </p:pic>
      <p:sp>
        <p:nvSpPr>
          <p:cNvPr id="3" name="Oval 2"/>
          <p:cNvSpPr/>
          <p:nvPr/>
        </p:nvSpPr>
        <p:spPr>
          <a:xfrm>
            <a:off x="502356" y="3149597"/>
            <a:ext cx="1253066" cy="1253066"/>
          </a:xfrm>
          <a:prstGeom prst="ellipse">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b="1" dirty="0" smtClean="0"/>
              <a:t>800</a:t>
            </a:r>
            <a:r>
              <a:rPr lang="en-US" sz="2400" dirty="0" smtClean="0"/>
              <a:t>+</a:t>
            </a:r>
            <a:endParaRPr lang="en-US" sz="2400" dirty="0"/>
          </a:p>
        </p:txBody>
      </p:sp>
      <p:sp>
        <p:nvSpPr>
          <p:cNvPr id="48" name="Oval 47"/>
          <p:cNvSpPr/>
          <p:nvPr/>
        </p:nvSpPr>
        <p:spPr>
          <a:xfrm>
            <a:off x="3353300" y="3149936"/>
            <a:ext cx="1252727" cy="1252727"/>
          </a:xfrm>
          <a:prstGeom prst="ellipse">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b="1" dirty="0"/>
              <a:t>800</a:t>
            </a:r>
            <a:r>
              <a:rPr lang="en-US" sz="2400" dirty="0"/>
              <a:t>+</a:t>
            </a:r>
          </a:p>
        </p:txBody>
      </p:sp>
      <p:sp>
        <p:nvSpPr>
          <p:cNvPr id="50" name="Oval 49"/>
          <p:cNvSpPr/>
          <p:nvPr/>
        </p:nvSpPr>
        <p:spPr>
          <a:xfrm>
            <a:off x="6204245" y="3149597"/>
            <a:ext cx="1253065" cy="1253065"/>
          </a:xfrm>
          <a:prstGeom prst="ellipse">
            <a:avLst/>
          </a:pr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b="1" dirty="0" smtClean="0"/>
              <a:t>80</a:t>
            </a:r>
            <a:r>
              <a:rPr lang="en-US" sz="2000" b="1" dirty="0" smtClean="0"/>
              <a:t>k</a:t>
            </a:r>
            <a:r>
              <a:rPr lang="en-US" sz="2400" dirty="0"/>
              <a:t>+</a:t>
            </a:r>
          </a:p>
        </p:txBody>
      </p:sp>
      <p:sp>
        <p:nvSpPr>
          <p:cNvPr id="56" name="Oval 55"/>
          <p:cNvSpPr/>
          <p:nvPr/>
        </p:nvSpPr>
        <p:spPr>
          <a:xfrm>
            <a:off x="1928166" y="1682379"/>
            <a:ext cx="1253066" cy="1253066"/>
          </a:xfrm>
          <a:prstGeom prst="ellipse">
            <a:avLst/>
          </a:prstGeom>
          <a:solidFill>
            <a:schemeClr val="tx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b="1" dirty="0"/>
              <a:t>2.7</a:t>
            </a:r>
            <a:r>
              <a:rPr lang="en-US" sz="2000" b="1" dirty="0"/>
              <a:t>k</a:t>
            </a:r>
            <a:r>
              <a:rPr lang="en-US" sz="2400" dirty="0"/>
              <a:t>+</a:t>
            </a:r>
            <a:endParaRPr lang="en-US" sz="2400" b="1" dirty="0"/>
          </a:p>
        </p:txBody>
      </p:sp>
      <p:sp>
        <p:nvSpPr>
          <p:cNvPr id="57" name="Oval 56"/>
          <p:cNvSpPr/>
          <p:nvPr/>
        </p:nvSpPr>
        <p:spPr>
          <a:xfrm>
            <a:off x="4778772" y="1682041"/>
            <a:ext cx="1252389" cy="1252389"/>
          </a:xfrm>
          <a:prstGeom prst="ellipse">
            <a:avLst/>
          </a:prstGeom>
          <a:solidFill>
            <a:schemeClr val="accent6">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b="1" dirty="0"/>
              <a:t>20</a:t>
            </a:r>
            <a:r>
              <a:rPr lang="en-US" sz="1600" b="1" dirty="0"/>
              <a:t>M</a:t>
            </a:r>
            <a:r>
              <a:rPr lang="en-US" sz="2400" dirty="0"/>
              <a:t>+</a:t>
            </a:r>
          </a:p>
        </p:txBody>
      </p:sp>
      <p:sp>
        <p:nvSpPr>
          <p:cNvPr id="61" name="Oval 60"/>
          <p:cNvSpPr/>
          <p:nvPr/>
        </p:nvSpPr>
        <p:spPr>
          <a:xfrm>
            <a:off x="7630392" y="1683057"/>
            <a:ext cx="1252388" cy="1252388"/>
          </a:xfrm>
          <a:prstGeom prst="ellipse">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b="1" dirty="0" smtClean="0"/>
              <a:t>38</a:t>
            </a:r>
            <a:r>
              <a:rPr lang="en-US" sz="1600" b="1" dirty="0" smtClean="0"/>
              <a:t>M</a:t>
            </a:r>
            <a:r>
              <a:rPr lang="en-US" sz="2400" dirty="0"/>
              <a:t>+</a:t>
            </a:r>
          </a:p>
        </p:txBody>
      </p:sp>
    </p:spTree>
    <p:extLst>
      <p:ext uri="{BB962C8B-B14F-4D97-AF65-F5344CB8AC3E}">
        <p14:creationId xmlns:p14="http://schemas.microsoft.com/office/powerpoint/2010/main" val="251585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10" presetClass="entr" presetSubtype="0" fill="hold" nodeType="withEffect">
                                  <p:stCondLst>
                                    <p:cond delay="2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600"/>
                                        <p:tgtEl>
                                          <p:spTgt spid="58"/>
                                        </p:tgtEl>
                                      </p:cBhvr>
                                    </p:animEffect>
                                  </p:childTnLst>
                                </p:cTn>
                              </p:par>
                              <p:par>
                                <p:cTn id="11" presetID="10" presetClass="entr" presetSubtype="0" fill="hold" nodeType="withEffect">
                                  <p:stCondLst>
                                    <p:cond delay="4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600"/>
                                        <p:tgtEl>
                                          <p:spTgt spid="26"/>
                                        </p:tgtEl>
                                      </p:cBhvr>
                                    </p:animEffect>
                                  </p:childTnLst>
                                </p:cTn>
                              </p:par>
                              <p:par>
                                <p:cTn id="14" presetID="10" presetClass="entr" presetSubtype="0" fill="hold" nodeType="withEffect">
                                  <p:stCondLst>
                                    <p:cond delay="6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600"/>
                                        <p:tgtEl>
                                          <p:spTgt spid="24"/>
                                        </p:tgtEl>
                                      </p:cBhvr>
                                    </p:animEffect>
                                  </p:childTnLst>
                                </p:cTn>
                              </p:par>
                              <p:par>
                                <p:cTn id="17" presetID="10" presetClass="entr" presetSubtype="0" fill="hold" nodeType="withEffect">
                                  <p:stCondLst>
                                    <p:cond delay="8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600"/>
                                        <p:tgtEl>
                                          <p:spTgt spid="59"/>
                                        </p:tgtEl>
                                      </p:cBhvr>
                                    </p:animEffect>
                                  </p:childTnLst>
                                </p:cTn>
                              </p:par>
                              <p:par>
                                <p:cTn id="20" presetID="10" presetClass="entr" presetSubtype="0" fill="hold" nodeType="withEffect">
                                  <p:stCondLst>
                                    <p:cond delay="10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600"/>
                                        <p:tgtEl>
                                          <p:spTgt spid="60"/>
                                        </p:tgtEl>
                                      </p:cBhvr>
                                    </p:animEffect>
                                  </p:childTnLst>
                                </p:cTn>
                              </p:par>
                              <p:par>
                                <p:cTn id="23" presetID="10" presetClass="entr" presetSubtype="0" fill="hold" nodeType="withEffect">
                                  <p:stCondLst>
                                    <p:cond delay="12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600"/>
                                        <p:tgtEl>
                                          <p:spTgt spid="19"/>
                                        </p:tgtEl>
                                      </p:cBhvr>
                                    </p:animEffect>
                                  </p:childTnLst>
                                </p:cTn>
                              </p:par>
                              <p:par>
                                <p:cTn id="26" presetID="10" presetClass="entr" presetSubtype="0" fill="hold" nodeType="withEffect">
                                  <p:stCondLst>
                                    <p:cond delay="14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600"/>
                                        <p:tgtEl>
                                          <p:spTgt spid="17"/>
                                        </p:tgtEl>
                                      </p:cBhvr>
                                    </p:animEffect>
                                  </p:childTnLst>
                                </p:cTn>
                              </p:par>
                              <p:par>
                                <p:cTn id="29" presetID="10" presetClass="entr" presetSubtype="0" fill="hold" nodeType="withEffect">
                                  <p:stCondLst>
                                    <p:cond delay="16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600"/>
                                        <p:tgtEl>
                                          <p:spTgt spid="16"/>
                                        </p:tgtEl>
                                      </p:cBhvr>
                                    </p:animEffect>
                                  </p:childTnLst>
                                </p:cTn>
                              </p:par>
                              <p:par>
                                <p:cTn id="32" presetID="10" presetClass="entr" presetSubtype="0" fill="hold" nodeType="withEffect">
                                  <p:stCondLst>
                                    <p:cond delay="1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600"/>
                                        <p:tgtEl>
                                          <p:spTgt spid="15"/>
                                        </p:tgtEl>
                                      </p:cBhvr>
                                    </p:animEffect>
                                  </p:childTnLst>
                                </p:cTn>
                              </p:par>
                              <p:par>
                                <p:cTn id="35" presetID="10" presetClass="entr" presetSubtype="0" fill="hold" nodeType="withEffect">
                                  <p:stCondLst>
                                    <p:cond delay="20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600"/>
                                        <p:tgtEl>
                                          <p:spTgt spid="55"/>
                                        </p:tgtEl>
                                      </p:cBhvr>
                                    </p:animEffect>
                                  </p:childTnLst>
                                </p:cTn>
                              </p:par>
                              <p:par>
                                <p:cTn id="38" presetID="10" presetClass="entr" presetSubtype="0" fill="hold" nodeType="withEffect">
                                  <p:stCondLst>
                                    <p:cond delay="22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600"/>
                                        <p:tgtEl>
                                          <p:spTgt spid="14"/>
                                        </p:tgtEl>
                                      </p:cBhvr>
                                    </p:animEffect>
                                  </p:childTnLst>
                                </p:cTn>
                              </p:par>
                            </p:childTnLst>
                          </p:cTn>
                        </p:par>
                        <p:par>
                          <p:cTn id="41" fill="hold">
                            <p:stCondLst>
                              <p:cond delay="2800"/>
                            </p:stCondLst>
                            <p:childTnLst>
                              <p:par>
                                <p:cTn id="42" presetID="6" presetClass="entr" presetSubtype="32"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ircle(out)">
                                      <p:cBhvr>
                                        <p:cTn id="44" dur="1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50" grpId="0" animBg="1"/>
      <p:bldP spid="56" grpId="0" animBg="1"/>
      <p:bldP spid="57"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Stay Connected Wherever You Are</a:t>
            </a:r>
            <a:endParaRPr lang="en-US" dirty="0"/>
          </a:p>
        </p:txBody>
      </p:sp>
      <p:sp>
        <p:nvSpPr>
          <p:cNvPr id="6" name="Text Placeholder 5"/>
          <p:cNvSpPr>
            <a:spLocks noGrp="1"/>
          </p:cNvSpPr>
          <p:nvPr>
            <p:ph type="body" idx="1"/>
          </p:nvPr>
        </p:nvSpPr>
        <p:spPr/>
        <p:txBody>
          <a:bodyPr/>
          <a:lstStyle/>
          <a:p>
            <a:r>
              <a:rPr lang="en-US" dirty="0" smtClean="0"/>
              <a:t>20+ leading airlines</a:t>
            </a:r>
            <a:r>
              <a:rPr lang="en-US" smtClean="0"/>
              <a:t>, 3,000+ </a:t>
            </a:r>
            <a:r>
              <a:rPr lang="en-US" dirty="0" smtClean="0"/>
              <a:t>planes</a:t>
            </a:r>
            <a:endParaRPr lang="en-US" dirty="0"/>
          </a:p>
        </p:txBody>
      </p:sp>
      <p:sp>
        <p:nvSpPr>
          <p:cNvPr id="4" name="Slide Number Placeholder 3"/>
          <p:cNvSpPr>
            <a:spLocks noGrp="1"/>
          </p:cNvSpPr>
          <p:nvPr>
            <p:ph type="sldNum" sz="quarter" idx="12"/>
          </p:nvPr>
        </p:nvSpPr>
        <p:spPr/>
        <p:txBody>
          <a:bodyPr/>
          <a:lstStyle/>
          <a:p>
            <a:fld id="{9378A6DB-5A0A-5845-9AB3-EA012823A32C}" type="slidenum">
              <a:rPr lang="en-US" smtClean="0"/>
              <a:pPr/>
              <a:t>9</a:t>
            </a:fld>
            <a:endParaRPr lang="en-US" dirty="0"/>
          </a:p>
        </p:txBody>
      </p:sp>
      <p:pic>
        <p:nvPicPr>
          <p:cNvPr id="8" name="Picture 2" descr="http://1.bp.blogspot.com/-_lyxoTP-Z7o/TV7bU7li9XI/AAAAAAAAJrI/qptTYN5UDU0/s1600/delta_airlines_logo1.jpg"/>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t="41408" b="40277"/>
          <a:stretch/>
        </p:blipFill>
        <p:spPr bwMode="auto">
          <a:xfrm>
            <a:off x="641670" y="1463660"/>
            <a:ext cx="1188720" cy="2146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663205" y="2162747"/>
            <a:ext cx="1326916" cy="199350"/>
          </a:xfrm>
          <a:prstGeom prst="rect">
            <a:avLst/>
          </a:prstGeom>
        </p:spPr>
      </p:pic>
      <p:pic>
        <p:nvPicPr>
          <p:cNvPr id="10" name="Picture 10" descr="Alaska Airlines"/>
          <p:cNvPicPr>
            <a:picLocks noChangeAspect="1" noChangeArrowheads="1"/>
          </p:cNvPicPr>
          <p:nvPr/>
        </p:nvPicPr>
        <p:blipFill rotWithShape="1">
          <a:blip r:embed="rId5">
            <a:extLst>
              <a:ext uri="{28A0092B-C50C-407E-A947-70E740481C1C}">
                <a14:useLocalDpi xmlns:a14="http://schemas.microsoft.com/office/drawing/2010/main" val="0"/>
              </a:ext>
            </a:extLst>
          </a:blip>
          <a:srcRect r="39015"/>
          <a:stretch/>
        </p:blipFill>
        <p:spPr bwMode="auto">
          <a:xfrm>
            <a:off x="610644" y="2908109"/>
            <a:ext cx="1280160" cy="2026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www.ranklogos.com/wp-content/uploads/2012/04/virgin-america-logo-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36" t="10932" r="5067" b="10834"/>
          <a:stretch/>
        </p:blipFill>
        <p:spPr bwMode="auto">
          <a:xfrm>
            <a:off x="2762077" y="1377095"/>
            <a:ext cx="1207895" cy="3429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United Airlin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1041" y="2159731"/>
            <a:ext cx="1188720" cy="2053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www.aircanada.com/shared/images/common/nav_top/ac_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6921" y="2925358"/>
            <a:ext cx="1280160" cy="1681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goodlogo.com/images/logos/lufthansa_logo_2741.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21372" y="1464598"/>
            <a:ext cx="1108292" cy="2127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a:srcRect l="4183" t="3682" r="4183" b="17518"/>
          <a:stretch/>
        </p:blipFill>
        <p:spPr>
          <a:xfrm>
            <a:off x="5103924" y="2022841"/>
            <a:ext cx="1007627" cy="479162"/>
          </a:xfrm>
          <a:prstGeom prst="rect">
            <a:avLst/>
          </a:prstGeom>
        </p:spPr>
      </p:pic>
      <p:pic>
        <p:nvPicPr>
          <p:cNvPr id="1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6283" y="2952717"/>
            <a:ext cx="1193545" cy="11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p:cNvPicPr>
          <p:nvPr/>
        </p:nvPicPr>
        <p:blipFill>
          <a:blip r:embed="rId12"/>
          <a:stretch>
            <a:fillRect/>
          </a:stretch>
        </p:blipFill>
        <p:spPr>
          <a:xfrm>
            <a:off x="7279607" y="1433618"/>
            <a:ext cx="1170863" cy="274752"/>
          </a:xfrm>
          <a:prstGeom prst="rect">
            <a:avLst/>
          </a:prstGeom>
        </p:spPr>
      </p:pic>
      <p:pic>
        <p:nvPicPr>
          <p:cNvPr id="18" name="Picture 17"/>
          <p:cNvPicPr>
            <a:picLocks noChangeAspect="1"/>
          </p:cNvPicPr>
          <p:nvPr/>
        </p:nvPicPr>
        <p:blipFill>
          <a:blip r:embed="rId13"/>
          <a:stretch>
            <a:fillRect/>
          </a:stretch>
        </p:blipFill>
        <p:spPr>
          <a:xfrm>
            <a:off x="7266640" y="2084371"/>
            <a:ext cx="987375" cy="356102"/>
          </a:xfrm>
          <a:prstGeom prst="rect">
            <a:avLst/>
          </a:prstGeom>
        </p:spPr>
      </p:pic>
      <p:pic>
        <p:nvPicPr>
          <p:cNvPr id="19" name="Picture 18"/>
          <p:cNvPicPr>
            <a:picLocks noChangeAspect="1"/>
          </p:cNvPicPr>
          <p:nvPr/>
        </p:nvPicPr>
        <p:blipFill rotWithShape="1">
          <a:blip r:embed="rId14" cstate="print">
            <a:extLst>
              <a:ext uri="{28A0092B-C50C-407E-A947-70E740481C1C}">
                <a14:useLocalDpi xmlns:a14="http://schemas.microsoft.com/office/drawing/2010/main" val="0"/>
              </a:ext>
            </a:extLst>
          </a:blip>
          <a:srcRect r="13780"/>
          <a:stretch/>
        </p:blipFill>
        <p:spPr>
          <a:xfrm>
            <a:off x="7221385" y="2901459"/>
            <a:ext cx="1059954" cy="21590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7567" y="3535266"/>
            <a:ext cx="1179468" cy="296364"/>
          </a:xfrm>
          <a:prstGeom prst="rect">
            <a:avLst/>
          </a:prstGeom>
        </p:spPr>
      </p:pic>
      <p:pic>
        <p:nvPicPr>
          <p:cNvPr id="2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10564" y="3491424"/>
            <a:ext cx="711200" cy="384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3" descr="https://encrypted-tbn3.gstatic.com/images?q=tbn:ANd9GcS5pE7PjS8ZUEcaLablAdECdfEceG-Ku4rr3eLKrDYthDsOFzy5wcUqOBA"/>
          <p:cNvPicPr>
            <a:picLocks noChangeAspect="1" noChangeArrowheads="1"/>
          </p:cNvPicPr>
          <p:nvPr/>
        </p:nvPicPr>
        <p:blipFill rotWithShape="1">
          <a:blip r:embed="rId17">
            <a:extLst>
              <a:ext uri="{28A0092B-C50C-407E-A947-70E740481C1C}">
                <a14:useLocalDpi xmlns:a14="http://schemas.microsoft.com/office/drawing/2010/main" val="0"/>
              </a:ext>
            </a:extLst>
          </a:blip>
          <a:srcRect l="7643" t="19668" r="2490" b="9707"/>
          <a:stretch/>
        </p:blipFill>
        <p:spPr bwMode="auto">
          <a:xfrm>
            <a:off x="5051600" y="3559480"/>
            <a:ext cx="1193545" cy="2479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encrypted-tbn1.gstatic.com/images?q=tbn:ANd9GcRXgH8fGAfvR_z9F6RRlfTz5QHzJIyNX9sAi1-8B2B_u1BptkdOPYL9uL2L"/>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6870" r="7554" b="8603"/>
          <a:stretch/>
        </p:blipFill>
        <p:spPr bwMode="auto">
          <a:xfrm>
            <a:off x="3774739" y="4279158"/>
            <a:ext cx="696101" cy="49473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img2.wikia.nocookie.net/__cb20130315050305/logopedia/images/a/ae/Panasonic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87499" y="4456325"/>
            <a:ext cx="1005075" cy="237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26250" y="4429070"/>
            <a:ext cx="1665192" cy="276999"/>
          </a:xfrm>
          <a:prstGeom prst="rect">
            <a:avLst/>
          </a:prstGeom>
          <a:noFill/>
        </p:spPr>
        <p:txBody>
          <a:bodyPr wrap="square" rtlCol="0">
            <a:spAutoFit/>
          </a:bodyPr>
          <a:lstStyle/>
          <a:p>
            <a:r>
              <a:rPr lang="en-US" sz="1200" dirty="0" smtClean="0"/>
              <a:t>Our inflight providers:</a:t>
            </a:r>
            <a:endParaRPr lang="en-US" sz="1200" dirty="0"/>
          </a:p>
        </p:txBody>
      </p:sp>
      <p:pic>
        <p:nvPicPr>
          <p:cNvPr id="26" name="Picture 20" descr="United Airlin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7781" y="4486209"/>
            <a:ext cx="1080655" cy="186711"/>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8097418" y="235780"/>
            <a:ext cx="836158" cy="836158"/>
            <a:chOff x="1185821" y="2212805"/>
            <a:chExt cx="1971617" cy="1971617"/>
          </a:xfrm>
        </p:grpSpPr>
        <p:sp>
          <p:nvSpPr>
            <p:cNvPr id="28" name="Oval 27"/>
            <p:cNvSpPr/>
            <p:nvPr/>
          </p:nvSpPr>
          <p:spPr>
            <a:xfrm>
              <a:off x="1185821" y="2212805"/>
              <a:ext cx="1971617" cy="19716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91440" rIns="0" bIns="0" rtlCol="0" anchor="ctr"/>
            <a:lstStyle/>
            <a:p>
              <a:pPr algn="ctr"/>
              <a:r>
                <a:rPr lang="en-US" sz="900" b="1" dirty="0">
                  <a:latin typeface="Arial"/>
                  <a:cs typeface="Arial"/>
                </a:rPr>
                <a:t>Improve </a:t>
              </a:r>
              <a:endParaRPr lang="en-US" sz="900" b="1" dirty="0" smtClean="0">
                <a:latin typeface="Arial"/>
                <a:cs typeface="Arial"/>
              </a:endParaRPr>
            </a:p>
            <a:p>
              <a:pPr algn="ctr"/>
              <a:r>
                <a:rPr lang="en-US" sz="900" b="1" dirty="0" smtClean="0">
                  <a:latin typeface="Arial"/>
                  <a:cs typeface="Arial"/>
                </a:rPr>
                <a:t>productivity </a:t>
              </a:r>
              <a:endParaRPr lang="en-US" sz="900" b="1" dirty="0">
                <a:latin typeface="Arial"/>
                <a:cs typeface="Arial"/>
              </a:endParaRPr>
            </a:p>
          </p:txBody>
        </p:sp>
        <p:pic>
          <p:nvPicPr>
            <p:cNvPr id="29" name="Picture 28" descr="Productivity-1 white.pdf"/>
            <p:cNvPicPr>
              <a:picLocks noChangeAspect="1"/>
            </p:cNvPicPr>
            <p:nvPr/>
          </p:nvPicPr>
          <p:blipFill>
            <a:blip r:embed="rId20" cstate="email">
              <a:alphaModFix amt="56000"/>
              <a:extLst>
                <a:ext uri="{28A0092B-C50C-407E-A947-70E740481C1C}">
                  <a14:useLocalDpi xmlns:a14="http://schemas.microsoft.com/office/drawing/2010/main"/>
                </a:ext>
              </a:extLst>
            </a:blip>
            <a:stretch>
              <a:fillRect/>
            </a:stretch>
          </p:blipFill>
          <p:spPr>
            <a:xfrm>
              <a:off x="1845774" y="2387220"/>
              <a:ext cx="651710" cy="651710"/>
            </a:xfrm>
            <a:prstGeom prst="rect">
              <a:avLst/>
            </a:prstGeom>
          </p:spPr>
        </p:pic>
      </p:grpSp>
      <p:sp>
        <p:nvSpPr>
          <p:cNvPr id="36" name="Rectangle 35"/>
          <p:cNvSpPr/>
          <p:nvPr/>
        </p:nvSpPr>
        <p:spPr>
          <a:xfrm>
            <a:off x="1907281" y="4241803"/>
            <a:ext cx="6374057" cy="625564"/>
          </a:xfrm>
          <a:prstGeom prst="rect">
            <a:avLst/>
          </a:prstGeom>
          <a:noFill/>
          <a:ln>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 descr="Image result for austrian ai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36756" y="3520207"/>
            <a:ext cx="1356895" cy="5744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inmarsat"/>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74175" y="4252817"/>
            <a:ext cx="1051292" cy="47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3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BGORIGWIDTH" val="103.875"/>
  <p:tag name="TBGORIGHEIGHT" val="46.25"/>
  <p:tag name="TBGORIGTOP" val="445.75"/>
  <p:tag name="TBGORIGLEFT" val="40.125"/>
</p:tagLst>
</file>

<file path=ppt/tags/tag2.xml><?xml version="1.0" encoding="utf-8"?>
<p:tagLst xmlns:a="http://schemas.openxmlformats.org/drawingml/2006/main" xmlns:r="http://schemas.openxmlformats.org/officeDocument/2006/relationships" xmlns:p="http://schemas.openxmlformats.org/presentationml/2006/main">
  <p:tag name="TBGORIGWIDTH" val="93.375"/>
  <p:tag name="TBGORIGHEIGHT" val="38.125"/>
  <p:tag name="TBGORIGTOP" val="396"/>
  <p:tag name="TBGORIGLEFT" val="164.625"/>
</p:tagLst>
</file>

<file path=ppt/theme/theme1.xml><?xml version="1.0" encoding="utf-8"?>
<a:theme xmlns:a="http://schemas.openxmlformats.org/drawingml/2006/main" name="SKO Marketing Pitch Deck 1.22.16_draft">
  <a:themeElements>
    <a:clrScheme name="Custom 92">
      <a:dk1>
        <a:srgbClr val="5A5A5A"/>
      </a:dk1>
      <a:lt1>
        <a:sysClr val="window" lastClr="FFFFFF"/>
      </a:lt1>
      <a:dk2>
        <a:srgbClr val="0B4E5B"/>
      </a:dk2>
      <a:lt2>
        <a:srgbClr val="CFD728"/>
      </a:lt2>
      <a:accent1>
        <a:srgbClr val="00B5AC"/>
      </a:accent1>
      <a:accent2>
        <a:srgbClr val="008374"/>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ImageCreateDate xmlns="ADF53C4E-0107-4C3F-B05F-AFB86CDDB94D" xsi:nil="true"/>
    <wic_System_Copyright xmlns="http://schemas.microsoft.com/sharepoint/v3/fields" xsi:nil="true"/>
    <_dlc_DocId xmlns="818b687f-ce6d-448d-8652-23074380ce89">TE2NRDWNC7UA-169-2970</_dlc_DocId>
    <_dlc_DocIdUrl xmlns="818b687f-ce6d-448d-8652-23074380ce89">
      <Url>https://sharepoint.ipass.com/marketing/_layouts/DocIdRedir.aspx?ID=TE2NRDWNC7UA-169-2970</Url>
      <Description>TE2NRDWNC7UA-169-2970</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938FEA2864760744BBD014EE624CF513" ma:contentTypeVersion="3" ma:contentTypeDescription="Upload an image." ma:contentTypeScope="" ma:versionID="977d464e42dc0c04886edb5888be85d5">
  <xsd:schema xmlns:xsd="http://www.w3.org/2001/XMLSchema" xmlns:xs="http://www.w3.org/2001/XMLSchema" xmlns:p="http://schemas.microsoft.com/office/2006/metadata/properties" xmlns:ns1="http://schemas.microsoft.com/sharepoint/v3" xmlns:ns2="ADF53C4E-0107-4C3F-B05F-AFB86CDDB94D" xmlns:ns3="http://schemas.microsoft.com/sharepoint/v3/fields" xmlns:ns4="818b687f-ce6d-448d-8652-23074380ce89" targetNamespace="http://schemas.microsoft.com/office/2006/metadata/properties" ma:root="true" ma:fieldsID="9c0466dc5fe5107cc7e93015443742fb" ns1:_="" ns2:_="" ns3:_="" ns4:_="">
    <xsd:import namespace="http://schemas.microsoft.com/sharepoint/v3"/>
    <xsd:import namespace="ADF53C4E-0107-4C3F-B05F-AFB86CDDB94D"/>
    <xsd:import namespace="http://schemas.microsoft.com/sharepoint/v3/fields"/>
    <xsd:import namespace="818b687f-ce6d-448d-8652-23074380ce89"/>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ADF53C4E-0107-4C3F-B05F-AFB86CDDB94D"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8b687f-ce6d-448d-8652-23074380ce89" elementFormDefault="qualified">
    <xsd:import namespace="http://schemas.microsoft.com/office/2006/documentManagement/types"/>
    <xsd:import namespace="http://schemas.microsoft.com/office/infopath/2007/PartnerControls"/>
    <xsd:element name="_dlc_DocId" ma:index="27" nillable="true" ma:displayName="Document ID Value" ma:description="The value of the document ID assigned to this item." ma:internalName="_dlc_DocId" ma:readOnly="true">
      <xsd:simpleType>
        <xsd:restriction base="dms:Text"/>
      </xsd:simpleType>
    </xsd:element>
    <xsd:element name="_dlc_DocIdUrl" ma:index="28"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Item Nam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9DF8A3-F817-4D1A-A458-3D09DED21EDD}">
  <ds:schemaRefs>
    <ds:schemaRef ds:uri="818b687f-ce6d-448d-8652-23074380ce89"/>
    <ds:schemaRef ds:uri="http://schemas.microsoft.com/office/2006/documentManagement/types"/>
    <ds:schemaRef ds:uri="http://schemas.microsoft.com/office/2006/metadata/properties"/>
    <ds:schemaRef ds:uri="http://purl.org/dc/terms/"/>
    <ds:schemaRef ds:uri="http://purl.org/dc/elements/1.1/"/>
    <ds:schemaRef ds:uri="http://schemas.microsoft.com/sharepoint/v3"/>
    <ds:schemaRef ds:uri="ADF53C4E-0107-4C3F-B05F-AFB86CDDB94D"/>
    <ds:schemaRef ds:uri="http://purl.org/dc/dcmitype/"/>
    <ds:schemaRef ds:uri="http://schemas.microsoft.com/office/infopath/2007/PartnerControls"/>
    <ds:schemaRef ds:uri="http://www.w3.org/XML/1998/namespac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FDD22FB4-5777-418D-A733-A2E9F8F2E04C}">
  <ds:schemaRefs>
    <ds:schemaRef ds:uri="http://schemas.microsoft.com/sharepoint/events"/>
  </ds:schemaRefs>
</ds:datastoreItem>
</file>

<file path=customXml/itemProps3.xml><?xml version="1.0" encoding="utf-8"?>
<ds:datastoreItem xmlns:ds="http://schemas.openxmlformats.org/officeDocument/2006/customXml" ds:itemID="{3B2D4163-448E-408E-8F9D-326CAFADF3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F53C4E-0107-4C3F-B05F-AFB86CDDB94D"/>
    <ds:schemaRef ds:uri="http://schemas.microsoft.com/sharepoint/v3/fields"/>
    <ds:schemaRef ds:uri="818b687f-ce6d-448d-8652-23074380ce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1B1DDA7-050F-4E6E-9BD8-547B603686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SKO Marketing Pitch Deck 1.22.16_draft.potx</Template>
  <TotalTime>95324</TotalTime>
  <Words>3575</Words>
  <Application>Microsoft Office PowerPoint</Application>
  <PresentationFormat>On-screen Show (16:9)</PresentationFormat>
  <Paragraphs>470</Paragraphs>
  <Slides>32</Slides>
  <Notes>28</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SKO Marketing Pitch Deck 1.22.16_draft</vt:lpstr>
      <vt:lpstr>PowerPoint Presentation</vt:lpstr>
      <vt:lpstr>We Live in a Mobile World</vt:lpstr>
      <vt:lpstr>The World is Going Wi-Fi First</vt:lpstr>
      <vt:lpstr>Global Mobile Connectivity </vt:lpstr>
      <vt:lpstr>iPass SmartConnect™ Delivers</vt:lpstr>
      <vt:lpstr>Unlimited Wi-Fi Keeps You Always On</vt:lpstr>
      <vt:lpstr>Stay Connected Wherever You Are</vt:lpstr>
      <vt:lpstr>Stay Connected Wherever You Are</vt:lpstr>
      <vt:lpstr>Stay Connected Wherever You Are</vt:lpstr>
      <vt:lpstr>Stay Connected Wherever You Are</vt:lpstr>
      <vt:lpstr>Maximize Efficiency</vt:lpstr>
      <vt:lpstr>Ensure Privacy and Security</vt:lpstr>
      <vt:lpstr>Simple Pricing</vt:lpstr>
      <vt:lpstr>PowerPoint Presentation</vt:lpstr>
      <vt:lpstr>Hotspot Discovery and Curation</vt:lpstr>
      <vt:lpstr>Veri-Fi™</vt:lpstr>
      <vt:lpstr>Connection Intelligence</vt:lpstr>
      <vt:lpstr>Connection Intelligence</vt:lpstr>
      <vt:lpstr>Free Wi-Fi Isn’t Free</vt:lpstr>
      <vt:lpstr>Added Security With Last Mile VPN</vt:lpstr>
      <vt:lpstr>The Mobile Experience: Without iPass</vt:lpstr>
      <vt:lpstr>The Mobile Experience: With iPass</vt:lpstr>
      <vt:lpstr>Use Our App, or Put Our Capabilities in Yours</vt:lpstr>
      <vt:lpstr>Trusted by Hundreds of Customers</vt:lpstr>
      <vt:lpstr>The Global Mobile Connectivity Leader</vt:lpstr>
      <vt:lpstr>Addendum</vt:lpstr>
      <vt:lpstr>Objection Handling</vt:lpstr>
      <vt:lpstr>Objection Handling (cont’d)</vt:lpstr>
      <vt:lpstr>Objection Handling (cont’d)</vt:lpstr>
      <vt:lpstr>The Total Economic Impact™ of iPass</vt:lpstr>
      <vt:lpstr>Multinational Corporation Achieves 486% ROI</vt:lpstr>
      <vt:lpstr>Why the Customer Selected iPass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Patti Thompson</dc:creator>
  <cp:lastModifiedBy>Patti Thompson</cp:lastModifiedBy>
  <cp:revision>428</cp:revision>
  <dcterms:created xsi:type="dcterms:W3CDTF">2016-01-20T00:46:08Z</dcterms:created>
  <dcterms:modified xsi:type="dcterms:W3CDTF">2017-09-20T22:58:26Z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0x0101009148F5A04DDD49CBA7127AADA5FB792B00AADE34325A8B49CDA8BB4DB53328F21400938FEA2864760744BBD014EE624CF513</vt:lpwstr>
  </property>
  <property fmtid="{D5CDD505-2E9C-101B-9397-08002B2CF9AE}" pid="3" name="_dlc_DocIdItemGuid">
    <vt:lpwstr>fd68c95c-a336-43bd-9946-efe94d2a2dba</vt:lpwstr>
  </property>
</Properties>
</file>